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Lst>
  <p:notesMasterIdLst>
    <p:notesMasterId r:id="rId26"/>
  </p:notesMasterIdLst>
  <p:sldIdLst>
    <p:sldId id="256" r:id="rId5"/>
    <p:sldId id="258" r:id="rId6"/>
    <p:sldId id="259" r:id="rId7"/>
    <p:sldId id="302" r:id="rId8"/>
    <p:sldId id="269" r:id="rId9"/>
    <p:sldId id="300" r:id="rId10"/>
    <p:sldId id="268" r:id="rId11"/>
    <p:sldId id="262" r:id="rId12"/>
    <p:sldId id="263" r:id="rId13"/>
    <p:sldId id="301" r:id="rId14"/>
    <p:sldId id="266" r:id="rId15"/>
    <p:sldId id="265" r:id="rId16"/>
    <p:sldId id="303" r:id="rId17"/>
    <p:sldId id="277" r:id="rId18"/>
    <p:sldId id="304" r:id="rId19"/>
    <p:sldId id="305" r:id="rId20"/>
    <p:sldId id="270" r:id="rId21"/>
    <p:sldId id="274" r:id="rId22"/>
    <p:sldId id="275" r:id="rId23"/>
    <p:sldId id="272" r:id="rId24"/>
    <p:sldId id="279" r:id="rId25"/>
  </p:sldIdLst>
  <p:sldSz cx="9144000" cy="5143500" type="screen16x9"/>
  <p:notesSz cx="6858000" cy="9144000"/>
  <p:embeddedFontLst>
    <p:embeddedFont>
      <p:font typeface="Exo 2" panose="020B0604020202020204" charset="0"/>
      <p:regular r:id="rId27"/>
      <p:bold r:id="rId28"/>
      <p:italic r:id="rId29"/>
      <p:boldItalic r:id="rId30"/>
    </p:embeddedFont>
    <p:embeddedFont>
      <p:font typeface="Fira Sans Extra Condensed Medium" panose="020B0604020202020204" charset="0"/>
      <p:regular r:id="rId31"/>
      <p:bold r:id="rId32"/>
      <p:italic r:id="rId33"/>
      <p:boldItalic r:id="rId34"/>
    </p:embeddedFont>
    <p:embeddedFont>
      <p:font typeface="iCiel Gotham Medium" pitchFamily="50" charset="0"/>
      <p:regular r:id="rId35"/>
    </p:embeddedFont>
    <p:embeddedFont>
      <p:font typeface="iCiel Gotham Ultra" pitchFamily="50" charset="0"/>
      <p:regular r:id="rId36"/>
    </p:embeddedFont>
    <p:embeddedFont>
      <p:font typeface="Lato" panose="020F0502020204030203" pitchFamily="34" charset="0"/>
      <p:regular r:id="rId37"/>
      <p:bold r:id="rId38"/>
      <p:italic r:id="rId39"/>
      <p:boldItalic r:id="rId40"/>
    </p:embeddedFont>
    <p:embeddedFont>
      <p:font typeface="Lato Light" panose="020F0502020204030203" pitchFamily="34" charset="0"/>
      <p:regular r:id="rId41"/>
      <p:italic r:id="rId42"/>
    </p:embeddedFont>
    <p:embeddedFont>
      <p:font typeface="Roboto Condensed Light"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D3E94D-4EEF-4D20-8B7E-EA8F517F5558}" v="8" dt="2021-07-18T20:45:58.999"/>
  </p1510:revLst>
</p1510:revInfo>
</file>

<file path=ppt/tableStyles.xml><?xml version="1.0" encoding="utf-8"?>
<a:tblStyleLst xmlns:a="http://schemas.openxmlformats.org/drawingml/2006/main" def="{85EFD628-C635-478E-944F-32377548BDAF}">
  <a:tblStyle styleId="{85EFD628-C635-478E-944F-32377548BD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56" autoAdjust="0"/>
    <p:restoredTop sz="94291" autoAdjust="0"/>
  </p:normalViewPr>
  <p:slideViewPr>
    <p:cSldViewPr snapToGrid="0">
      <p:cViewPr varScale="1">
        <p:scale>
          <a:sx n="91" d="100"/>
          <a:sy n="91" d="100"/>
        </p:scale>
        <p:origin x="6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3.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766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148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855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mall numbers">
  <p:cSld name="Small numbers">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933898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638425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extLst>
      <p:ext uri="{BB962C8B-B14F-4D97-AF65-F5344CB8AC3E}">
        <p14:creationId xmlns:p14="http://schemas.microsoft.com/office/powerpoint/2010/main" val="288663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494271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503243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4132180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046884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4294172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 id="2147483658" r:id="rId8"/>
    <p:sldLayoutId id="2147483660" r:id="rId9"/>
    <p:sldLayoutId id="2147483666" r:id="rId10"/>
    <p:sldLayoutId id="2147483668" r:id="rId11"/>
    <p:sldLayoutId id="2147483678" r:id="rId12"/>
    <p:sldLayoutId id="2147483680" r:id="rId13"/>
    <p:sldLayoutId id="2147483681" r:id="rId14"/>
    <p:sldLayoutId id="2147483682" r:id="rId15"/>
    <p:sldLayoutId id="2147483683" r:id="rId16"/>
    <p:sldLayoutId id="2147483684" r:id="rId17"/>
    <p:sldLayoutId id="2147483685" r:id="rId18"/>
    <p:sldLayoutId id="2147483686" r:id="rId1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slide" Target="slide18.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33"/>
          <p:cNvSpPr txBox="1">
            <a:spLocks noGrp="1"/>
          </p:cNvSpPr>
          <p:nvPr>
            <p:ph type="subTitle" idx="1"/>
          </p:nvPr>
        </p:nvSpPr>
        <p:spPr>
          <a:xfrm>
            <a:off x="3447393" y="3188795"/>
            <a:ext cx="4853042" cy="4209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600" b="1" dirty="0">
                <a:latin typeface="Lato" panose="020F0502020204030203" pitchFamily="34" charset="0"/>
                <a:cs typeface="Lato" panose="020F0502020204030203" pitchFamily="34" charset="0"/>
              </a:rPr>
              <a:t>GVHD:  Thầy Nguyễn Thành </a:t>
            </a:r>
            <a:r>
              <a:rPr lang="en-US" sz="1600" b="1" dirty="0" err="1">
                <a:latin typeface="Lato" panose="020F0502020204030203" pitchFamily="34" charset="0"/>
                <a:cs typeface="Lato" panose="020F0502020204030203" pitchFamily="34" charset="0"/>
              </a:rPr>
              <a:t>Thuỷ</a:t>
            </a:r>
            <a:endParaRPr sz="1600" b="1" dirty="0">
              <a:latin typeface="Lato" panose="020F0502020204030203" pitchFamily="34" charset="0"/>
              <a:cs typeface="Lato" panose="020F0502020204030203" pitchFamily="34" charset="0"/>
            </a:endParaRPr>
          </a:p>
        </p:txBody>
      </p:sp>
      <p:cxnSp>
        <p:nvCxnSpPr>
          <p:cNvPr id="153" name="Google Shape;153;p33"/>
          <p:cNvCxnSpPr/>
          <p:nvPr/>
        </p:nvCxnSpPr>
        <p:spPr>
          <a:xfrm>
            <a:off x="6677025" y="3028610"/>
            <a:ext cx="2460000" cy="0"/>
          </a:xfrm>
          <a:prstGeom prst="straightConnector1">
            <a:avLst/>
          </a:prstGeom>
          <a:noFill/>
          <a:ln w="9525" cap="flat" cmpd="sng">
            <a:solidFill>
              <a:srgbClr val="434343"/>
            </a:solidFill>
            <a:prstDash val="solid"/>
            <a:round/>
            <a:headEnd type="none" w="med" len="med"/>
            <a:tailEnd type="none" w="med" len="med"/>
          </a:ln>
        </p:spPr>
      </p:cxnSp>
      <p:sp>
        <p:nvSpPr>
          <p:cNvPr id="6" name="TextBox 5">
            <a:extLst>
              <a:ext uri="{FF2B5EF4-FFF2-40B4-BE49-F238E27FC236}">
                <a16:creationId xmlns:a16="http://schemas.microsoft.com/office/drawing/2014/main" id="{C576BE31-A101-4683-AF06-6A28DF71965E}"/>
              </a:ext>
            </a:extLst>
          </p:cNvPr>
          <p:cNvSpPr txBox="1"/>
          <p:nvPr/>
        </p:nvSpPr>
        <p:spPr>
          <a:xfrm>
            <a:off x="2290723" y="95697"/>
            <a:ext cx="4577316" cy="561692"/>
          </a:xfrm>
          <a:prstGeom prst="rect">
            <a:avLst/>
          </a:prstGeom>
          <a:noFill/>
        </p:spPr>
        <p:txBody>
          <a:bodyPr wrap="square">
            <a:spAutoFit/>
          </a:bodyPr>
          <a:lstStyle/>
          <a:p>
            <a:pPr algn="ctr">
              <a:spcBef>
                <a:spcPts val="300"/>
              </a:spcBef>
            </a:pPr>
            <a:r>
              <a:rPr lang="vi-VN" spc="10" dirty="0">
                <a:solidFill>
                  <a:srgbClr val="000000"/>
                </a:solidFill>
                <a:effectLst/>
                <a:latin typeface="icel gotham"/>
                <a:ea typeface="Times New Roman" panose="02020603050405020304" pitchFamily="18" charset="0"/>
                <a:cs typeface="Times New Roman" panose="02020603050405020304" pitchFamily="18" charset="0"/>
              </a:rPr>
              <a:t>TRƯỜNG ĐẠI HỌC KINH TẾ</a:t>
            </a:r>
            <a:endParaRPr lang="en-US" spc="10" dirty="0">
              <a:effectLst/>
              <a:latin typeface="icel gotham"/>
              <a:ea typeface="Calibri" panose="020F0502020204030204" pitchFamily="34" charset="0"/>
              <a:cs typeface="Times New Roman" panose="02020603050405020304" pitchFamily="18" charset="0"/>
            </a:endParaRPr>
          </a:p>
          <a:p>
            <a:pPr algn="ctr">
              <a:spcBef>
                <a:spcPts val="300"/>
              </a:spcBef>
            </a:pPr>
            <a:r>
              <a:rPr lang="vi-VN" b="1" spc="10" dirty="0">
                <a:solidFill>
                  <a:srgbClr val="000000"/>
                </a:solidFill>
                <a:effectLst/>
                <a:latin typeface="icel gotham"/>
                <a:ea typeface="Times New Roman" panose="02020603050405020304" pitchFamily="18" charset="0"/>
                <a:cs typeface="Times New Roman" panose="02020603050405020304" pitchFamily="18" charset="0"/>
              </a:rPr>
              <a:t>KHOA THỐNG KÊ – TIN HỌC</a:t>
            </a:r>
            <a:endParaRPr lang="en-US" spc="10" dirty="0">
              <a:effectLst/>
              <a:latin typeface="icel gotham"/>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1755520-055D-42CF-9C01-249FAD0529A8}"/>
              </a:ext>
            </a:extLst>
          </p:cNvPr>
          <p:cNvSpPr txBox="1"/>
          <p:nvPr/>
        </p:nvSpPr>
        <p:spPr>
          <a:xfrm>
            <a:off x="1429406" y="1028062"/>
            <a:ext cx="6871029" cy="2000548"/>
          </a:xfrm>
          <a:prstGeom prst="rect">
            <a:avLst/>
          </a:prstGeom>
          <a:noFill/>
        </p:spPr>
        <p:txBody>
          <a:bodyPr wrap="square">
            <a:spAutoFit/>
          </a:bodyPr>
          <a:lstStyle/>
          <a:p>
            <a:pPr algn="r"/>
            <a:r>
              <a:rPr lang="en-US" sz="3800" b="1" dirty="0">
                <a:solidFill>
                  <a:srgbClr val="434343"/>
                </a:solidFill>
                <a:latin typeface="iCiel Gotham Ultra" pitchFamily="50" charset="0"/>
                <a:cs typeface="iCiel Gotham Ultra" pitchFamily="50" charset="0"/>
              </a:rPr>
              <a:t>THỰC TẬP NHẬN THỨC</a:t>
            </a:r>
          </a:p>
          <a:p>
            <a:pPr algn="r"/>
            <a:endParaRPr lang="en-US" sz="2400" b="1" dirty="0">
              <a:solidFill>
                <a:srgbClr val="434343"/>
              </a:solidFill>
              <a:latin typeface="iCiel Gotham Ultra" pitchFamily="50" charset="0"/>
              <a:cs typeface="iCiel Gotham Ultra" pitchFamily="50" charset="0"/>
            </a:endParaRPr>
          </a:p>
          <a:p>
            <a:pPr algn="r"/>
            <a:r>
              <a:rPr lang="en-US" sz="2400" b="1" dirty="0">
                <a:solidFill>
                  <a:srgbClr val="434343"/>
                </a:solidFill>
                <a:latin typeface="iCiel Gotham Medium" pitchFamily="50" charset="0"/>
                <a:cs typeface="iCiel Gotham Medium" pitchFamily="50" charset="0"/>
              </a:rPr>
              <a:t>NHẬN DẠNG VÀ PHÂN LOẠI THỰC THỂ TRONG VĂN BẢN TIẾNG VIỆT</a:t>
            </a:r>
          </a:p>
          <a:p>
            <a:pPr algn="r"/>
            <a:endParaRPr lang="en-US" b="1" dirty="0">
              <a:solidFill>
                <a:srgbClr val="434343"/>
              </a:solidFill>
              <a:latin typeface="iCiel Gotham Medium" pitchFamily="50" charset="0"/>
              <a:cs typeface="iCiel Gotham Medium" pitchFamily="50" charset="0"/>
            </a:endParaRPr>
          </a:p>
        </p:txBody>
      </p:sp>
      <p:sp>
        <p:nvSpPr>
          <p:cNvPr id="7" name="Google Shape;152;p33">
            <a:extLst>
              <a:ext uri="{FF2B5EF4-FFF2-40B4-BE49-F238E27FC236}">
                <a16:creationId xmlns:a16="http://schemas.microsoft.com/office/drawing/2014/main" id="{A41FBF3F-D2D5-4FCF-8BCD-F66060C46A40}"/>
              </a:ext>
            </a:extLst>
          </p:cNvPr>
          <p:cNvSpPr txBox="1">
            <a:spLocks/>
          </p:cNvSpPr>
          <p:nvPr/>
        </p:nvSpPr>
        <p:spPr>
          <a:xfrm>
            <a:off x="5055475" y="3904950"/>
            <a:ext cx="4853042" cy="4209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9pPr>
          </a:lstStyle>
          <a:p>
            <a:pPr marL="0" indent="0" algn="l"/>
            <a:r>
              <a:rPr lang="en-US" sz="1600" dirty="0">
                <a:latin typeface="Lato" panose="020F0502020204030203" pitchFamily="34" charset="0"/>
                <a:cs typeface="Lato" panose="020F0502020204030203" pitchFamily="34" charset="0"/>
              </a:rPr>
              <a:t>Nhóm 2: 	    Thái Đức Tân</a:t>
            </a:r>
          </a:p>
          <a:p>
            <a:pPr marL="0" indent="0" algn="l"/>
            <a:r>
              <a:rPr lang="en-US" sz="1600" dirty="0">
                <a:latin typeface="Lato" panose="020F0502020204030203" pitchFamily="34" charset="0"/>
                <a:cs typeface="Lato" panose="020F0502020204030203" pitchFamily="34" charset="0"/>
              </a:rPr>
              <a:t>	    </a:t>
            </a:r>
            <a:r>
              <a:rPr lang="en-US" sz="1600" dirty="0" err="1">
                <a:latin typeface="Lato" panose="020F0502020204030203" pitchFamily="34" charset="0"/>
                <a:cs typeface="Lato" panose="020F0502020204030203" pitchFamily="34" charset="0"/>
              </a:rPr>
              <a:t>Lưu</a:t>
            </a:r>
            <a:r>
              <a:rPr lang="en-US" sz="1600" dirty="0">
                <a:latin typeface="Lato" panose="020F0502020204030203" pitchFamily="34" charset="0"/>
                <a:cs typeface="Lato" panose="020F0502020204030203" pitchFamily="34" charset="0"/>
              </a:rPr>
              <a:t> Thị Bảo </a:t>
            </a:r>
            <a:r>
              <a:rPr lang="en-US" sz="1600" dirty="0" err="1">
                <a:latin typeface="Lato" panose="020F0502020204030203" pitchFamily="34" charset="0"/>
                <a:cs typeface="Lato" panose="020F0502020204030203" pitchFamily="34" charset="0"/>
              </a:rPr>
              <a:t>Châu</a:t>
            </a:r>
            <a:endParaRPr lang="en-US" sz="1600" dirty="0">
              <a:latin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20" name="Google Shape;259;p41">
            <a:extLst>
              <a:ext uri="{FF2B5EF4-FFF2-40B4-BE49-F238E27FC236}">
                <a16:creationId xmlns:a16="http://schemas.microsoft.com/office/drawing/2014/main" id="{1E7766E4-D86B-4B79-9FFF-4C07757D209B}"/>
              </a:ext>
            </a:extLst>
          </p:cNvPr>
          <p:cNvSpPr txBox="1"/>
          <p:nvPr/>
        </p:nvSpPr>
        <p:spPr>
          <a:xfrm>
            <a:off x="5079638" y="1525175"/>
            <a:ext cx="3673064" cy="644700"/>
          </a:xfrm>
          <a:prstGeom prst="rect">
            <a:avLst/>
          </a:prstGeom>
          <a:noFill/>
          <a:ln>
            <a:noFill/>
          </a:ln>
        </p:spPr>
        <p:txBody>
          <a:bodyPr spcFirstLastPara="1" wrap="square" lIns="91425" tIns="91425" rIns="91425" bIns="91425" anchor="b" anchorCtr="0">
            <a:noAutofit/>
          </a:bodyPr>
          <a:lstStyle/>
          <a:p>
            <a:pPr marL="0" lvl="0" indent="0" algn="l" rtl="0">
              <a:lnSpc>
                <a:spcPct val="120000"/>
              </a:lnSpc>
              <a:spcBef>
                <a:spcPts val="0"/>
              </a:spcBef>
              <a:spcAft>
                <a:spcPts val="0"/>
              </a:spcAft>
              <a:buNone/>
            </a:pPr>
            <a:r>
              <a:rPr lang="en" sz="1800" b="1" dirty="0">
                <a:solidFill>
                  <a:srgbClr val="434343"/>
                </a:solidFill>
                <a:latin typeface="icel gotham"/>
                <a:ea typeface="Exo 2"/>
                <a:cs typeface="Exo 2"/>
                <a:sym typeface="Exo 2"/>
              </a:rPr>
              <a:t>Cài đặt Python và PyTorch tối thiểu</a:t>
            </a:r>
            <a:endParaRPr sz="1800" b="1" dirty="0">
              <a:solidFill>
                <a:srgbClr val="434343"/>
              </a:solidFill>
              <a:latin typeface="icel gotham"/>
              <a:ea typeface="Exo 2"/>
              <a:cs typeface="Exo 2"/>
              <a:sym typeface="Exo 2"/>
            </a:endParaRPr>
          </a:p>
        </p:txBody>
      </p:sp>
      <p:sp>
        <p:nvSpPr>
          <p:cNvPr id="21" name="TextBox 20">
            <a:extLst>
              <a:ext uri="{FF2B5EF4-FFF2-40B4-BE49-F238E27FC236}">
                <a16:creationId xmlns:a16="http://schemas.microsoft.com/office/drawing/2014/main" id="{A94C118B-31B2-4756-B593-1B28BD0AD6C3}"/>
              </a:ext>
            </a:extLst>
          </p:cNvPr>
          <p:cNvSpPr txBox="1"/>
          <p:nvPr/>
        </p:nvSpPr>
        <p:spPr>
          <a:xfrm>
            <a:off x="5079638" y="2245390"/>
            <a:ext cx="3673064" cy="1959960"/>
          </a:xfrm>
          <a:prstGeom prst="rect">
            <a:avLst/>
          </a:prstGeom>
          <a:noFill/>
        </p:spPr>
        <p:txBody>
          <a:bodyPr wrap="square">
            <a:spAutoFit/>
          </a:bodyPr>
          <a:lstStyle/>
          <a:p>
            <a:pPr algn="just">
              <a:lnSpc>
                <a:spcPct val="120000"/>
              </a:lnSpc>
              <a:spcBef>
                <a:spcPts val="600"/>
              </a:spcBef>
              <a:spcAft>
                <a:spcPts val="300"/>
              </a:spcAft>
            </a:pPr>
            <a:r>
              <a:rPr lang="vi-VN" sz="1200" spc="-5" dirty="0">
                <a:solidFill>
                  <a:srgbClr val="434343"/>
                </a:solidFill>
                <a:effectLst/>
                <a:latin typeface="Lato"/>
                <a:ea typeface="Times New Roman" panose="02020603050405020304" pitchFamily="18" charset="0"/>
                <a:cs typeface="Times New Roman" panose="02020603050405020304" pitchFamily="18" charset="0"/>
              </a:rPr>
              <a:t>PyTorch là một framework được xây dựng dựa trên python cung cấp nền tảng tính toán khoa học phục vụ lĩnh vực Deep learning</a:t>
            </a:r>
            <a:r>
              <a:rPr lang="en-US" sz="1200" spc="-5" dirty="0">
                <a:solidFill>
                  <a:srgbClr val="434343"/>
                </a:solidFill>
                <a:effectLst/>
                <a:latin typeface="Lato"/>
                <a:ea typeface="Times New Roman" panose="02020603050405020304" pitchFamily="18" charset="0"/>
                <a:cs typeface="Times New Roman" panose="02020603050405020304" pitchFamily="18" charset="0"/>
              </a:rPr>
              <a:t>. </a:t>
            </a:r>
            <a:r>
              <a:rPr lang="vi-VN" sz="1200" dirty="0">
                <a:solidFill>
                  <a:srgbClr val="434343"/>
                </a:solidFill>
                <a:effectLst/>
                <a:latin typeface="Lato"/>
                <a:ea typeface="Times New Roman" panose="02020603050405020304" pitchFamily="18" charset="0"/>
                <a:cs typeface="Times New Roman" panose="02020603050405020304" pitchFamily="18" charset="0"/>
              </a:rPr>
              <a:t>Việc sử dụng Pytorch trong đề tài mang lại khả năng debug dễ dàng hơn và có thể kết hợp cả các API cấp cao và cấp thấp.</a:t>
            </a:r>
            <a:endParaRPr lang="en-US" sz="1200" dirty="0">
              <a:solidFill>
                <a:srgbClr val="434343"/>
              </a:solidFill>
              <a:effectLst/>
              <a:latin typeface="Lato"/>
              <a:ea typeface="Calibri" panose="020F0502020204030204" pitchFamily="34" charset="0"/>
              <a:cs typeface="Times New Roman" panose="02020603050405020304" pitchFamily="18" charset="0"/>
            </a:endParaRPr>
          </a:p>
          <a:p>
            <a:pPr algn="just">
              <a:lnSpc>
                <a:spcPct val="120000"/>
              </a:lnSpc>
              <a:spcBef>
                <a:spcPts val="600"/>
              </a:spcBef>
              <a:spcAft>
                <a:spcPts val="300"/>
              </a:spcAft>
            </a:pPr>
            <a:r>
              <a:rPr lang="vi-VN" sz="1200" dirty="0">
                <a:solidFill>
                  <a:srgbClr val="434343"/>
                </a:solidFill>
                <a:effectLst/>
                <a:latin typeface="Lato"/>
                <a:ea typeface="Calibri" panose="020F0502020204030204" pitchFamily="34" charset="0"/>
                <a:cs typeface="Times New Roman" panose="02020603050405020304" pitchFamily="18" charset="0"/>
              </a:rPr>
              <a:t>Đối với đề tài “Nhận dạng và phân loại các thực thể trong văn bản tiếng Việt”, yêu cầu về phiên bản của ngôn ngữ lập trình là Python 3.6+ và Pytorch 1.4+.</a:t>
            </a:r>
            <a:endParaRPr lang="en-US" sz="1200" dirty="0">
              <a:solidFill>
                <a:srgbClr val="434343"/>
              </a:solidFill>
              <a:effectLst/>
              <a:latin typeface="Lato"/>
              <a:ea typeface="Calibri" panose="020F0502020204030204" pitchFamily="34" charset="0"/>
              <a:cs typeface="Times New Roman" panose="02020603050405020304" pitchFamily="18" charset="0"/>
            </a:endParaRPr>
          </a:p>
        </p:txBody>
      </p:sp>
      <p:cxnSp>
        <p:nvCxnSpPr>
          <p:cNvPr id="22" name="Google Shape;251;p40">
            <a:extLst>
              <a:ext uri="{FF2B5EF4-FFF2-40B4-BE49-F238E27FC236}">
                <a16:creationId xmlns:a16="http://schemas.microsoft.com/office/drawing/2014/main" id="{ED58A3B1-D1FA-4A12-8391-9CB402EDB27E}"/>
              </a:ext>
            </a:extLst>
          </p:cNvPr>
          <p:cNvCxnSpPr/>
          <p:nvPr/>
        </p:nvCxnSpPr>
        <p:spPr>
          <a:xfrm>
            <a:off x="4395638" y="2156243"/>
            <a:ext cx="1368000" cy="0"/>
          </a:xfrm>
          <a:prstGeom prst="straightConnector1">
            <a:avLst/>
          </a:prstGeom>
          <a:noFill/>
          <a:ln w="9525" cap="flat" cmpd="sng">
            <a:solidFill>
              <a:srgbClr val="434343"/>
            </a:solidFill>
            <a:prstDash val="solid"/>
            <a:round/>
            <a:headEnd type="none" w="med" len="med"/>
            <a:tailEnd type="none" w="med" len="med"/>
          </a:ln>
        </p:spPr>
      </p:cxnSp>
      <p:pic>
        <p:nvPicPr>
          <p:cNvPr id="23" name="Picture 22">
            <a:extLst>
              <a:ext uri="{FF2B5EF4-FFF2-40B4-BE49-F238E27FC236}">
                <a16:creationId xmlns:a16="http://schemas.microsoft.com/office/drawing/2014/main" id="{AEB1A130-05C5-483F-AEB2-C8EB4CEEC7C6}"/>
              </a:ext>
            </a:extLst>
          </p:cNvPr>
          <p:cNvPicPr>
            <a:picLocks noChangeAspect="1"/>
          </p:cNvPicPr>
          <p:nvPr/>
        </p:nvPicPr>
        <p:blipFill>
          <a:blip r:embed="rId3">
            <a:grayscl/>
          </a:blip>
          <a:stretch>
            <a:fillRect/>
          </a:stretch>
        </p:blipFill>
        <p:spPr>
          <a:xfrm>
            <a:off x="391298" y="1212114"/>
            <a:ext cx="4505940" cy="3435401"/>
          </a:xfrm>
          <a:prstGeom prst="rect">
            <a:avLst/>
          </a:prstGeom>
        </p:spPr>
      </p:pic>
      <p:sp>
        <p:nvSpPr>
          <p:cNvPr id="6" name="Google Shape;359;p45">
            <a:extLst>
              <a:ext uri="{FF2B5EF4-FFF2-40B4-BE49-F238E27FC236}">
                <a16:creationId xmlns:a16="http://schemas.microsoft.com/office/drawing/2014/main" id="{1844FA05-DC13-4656-9275-959A0515BD70}"/>
              </a:ext>
            </a:extLst>
          </p:cNvPr>
          <p:cNvSpPr txBox="1">
            <a:spLocks noGrp="1"/>
          </p:cNvSpPr>
          <p:nvPr>
            <p:ph type="ctrTitle"/>
          </p:nvPr>
        </p:nvSpPr>
        <p:spPr>
          <a:xfrm>
            <a:off x="1964851" y="267786"/>
            <a:ext cx="5214300" cy="493167"/>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vi-VN" sz="2600" dirty="0">
                <a:latin typeface="iCiel Gotham Ultra" pitchFamily="50" charset="0"/>
                <a:cs typeface="iCiel Gotham Ultra" pitchFamily="50" charset="0"/>
              </a:rPr>
              <a:t>CÁC CÀI ĐẶT CẦN THIẾT</a:t>
            </a:r>
          </a:p>
        </p:txBody>
      </p:sp>
    </p:spTree>
    <p:extLst>
      <p:ext uri="{BB962C8B-B14F-4D97-AF65-F5344CB8AC3E}">
        <p14:creationId xmlns:p14="http://schemas.microsoft.com/office/powerpoint/2010/main" val="2707629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634696" y="272923"/>
            <a:ext cx="7871923" cy="946200"/>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vi-VN" sz="2600" dirty="0">
                <a:latin typeface="iCiel Gotham Ultra" pitchFamily="50" charset="0"/>
                <a:cs typeface="iCiel Gotham Ultra" pitchFamily="50" charset="0"/>
              </a:rPr>
              <a:t>CÀI ĐẶT CÁC THƯ VIỆN LIÊN QUAN</a:t>
            </a:r>
          </a:p>
        </p:txBody>
      </p:sp>
      <p:sp>
        <p:nvSpPr>
          <p:cNvPr id="298" name="Google Shape;298;p43"/>
          <p:cNvSpPr txBox="1">
            <a:spLocks noGrp="1"/>
          </p:cNvSpPr>
          <p:nvPr>
            <p:ph type="ctrTitle" idx="4"/>
          </p:nvPr>
        </p:nvSpPr>
        <p:spPr>
          <a:xfrm>
            <a:off x="6131564" y="2125025"/>
            <a:ext cx="2808843" cy="588368"/>
          </a:xfrm>
          <a:prstGeom prst="rect">
            <a:avLst/>
          </a:prstGeom>
        </p:spPr>
        <p:txBody>
          <a:bodyPr spcFirstLastPara="1" wrap="square" lIns="91425" tIns="91425" rIns="91425" bIns="91425" anchor="b" anchorCtr="0">
            <a:noAutofit/>
          </a:bodyPr>
          <a:lstStyle/>
          <a:p>
            <a:pPr marL="0" lvl="0" indent="0" algn="ctr" rtl="0">
              <a:lnSpc>
                <a:spcPct val="120000"/>
              </a:lnSpc>
              <a:spcBef>
                <a:spcPts val="0"/>
              </a:spcBef>
              <a:spcAft>
                <a:spcPts val="0"/>
              </a:spcAft>
              <a:buNone/>
            </a:pPr>
            <a:r>
              <a:rPr lang="vi-VN" sz="1400" dirty="0">
                <a:effectLst/>
                <a:latin typeface="Lato"/>
                <a:ea typeface="Calibri" panose="020F0502020204030204" pitchFamily="34" charset="0"/>
              </a:rPr>
              <a:t>BertTokenizer từ thư viện Transformers</a:t>
            </a:r>
            <a:endParaRPr sz="1400" dirty="0">
              <a:latin typeface="Lato"/>
            </a:endParaRPr>
          </a:p>
        </p:txBody>
      </p:sp>
      <p:sp>
        <p:nvSpPr>
          <p:cNvPr id="299" name="Google Shape;299;p43"/>
          <p:cNvSpPr txBox="1">
            <a:spLocks noGrp="1"/>
          </p:cNvSpPr>
          <p:nvPr>
            <p:ph type="subTitle" idx="1"/>
          </p:nvPr>
        </p:nvSpPr>
        <p:spPr>
          <a:xfrm>
            <a:off x="500477" y="2579572"/>
            <a:ext cx="2607278" cy="1647600"/>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en-US" sz="1200" dirty="0">
                <a:solidFill>
                  <a:srgbClr val="434343"/>
                </a:solidFill>
                <a:effectLst/>
                <a:latin typeface="Lato"/>
                <a:ea typeface="Calibri" panose="020F0502020204030204" pitchFamily="34" charset="0"/>
              </a:rPr>
              <a:t>T</a:t>
            </a:r>
            <a:r>
              <a:rPr lang="vi-VN" sz="1200" dirty="0">
                <a:solidFill>
                  <a:srgbClr val="434343"/>
                </a:solidFill>
                <a:effectLst/>
                <a:latin typeface="Lato"/>
                <a:ea typeface="Calibri" panose="020F0502020204030204" pitchFamily="34" charset="0"/>
              </a:rPr>
              <a:t>hư viện được áp dụng vào các mô hình NLP đã được xử lý cho văn bản tiếng Việt như: phân đoạn từ, gắn thẻ một phần giọng nói</a:t>
            </a:r>
            <a:r>
              <a:rPr lang="en-US" sz="1200" dirty="0">
                <a:solidFill>
                  <a:srgbClr val="434343"/>
                </a:solidFill>
                <a:effectLst/>
                <a:latin typeface="Lato"/>
                <a:ea typeface="Calibri" panose="020F0502020204030204" pitchFamily="34" charset="0"/>
              </a:rPr>
              <a:t>, </a:t>
            </a:r>
            <a:r>
              <a:rPr lang="vi-VN" sz="1200" dirty="0">
                <a:solidFill>
                  <a:srgbClr val="434343"/>
                </a:solidFill>
                <a:effectLst/>
                <a:latin typeface="Lato"/>
                <a:ea typeface="Calibri" panose="020F0502020204030204" pitchFamily="34" charset="0"/>
              </a:rPr>
              <a:t>nhận dạng thực thể có tên</a:t>
            </a:r>
            <a:r>
              <a:rPr lang="en-US" sz="1200" dirty="0">
                <a:solidFill>
                  <a:srgbClr val="434343"/>
                </a:solidFill>
                <a:effectLst/>
                <a:latin typeface="Lato"/>
                <a:ea typeface="Calibri" panose="020F0502020204030204" pitchFamily="34" charset="0"/>
              </a:rPr>
              <a:t>, </a:t>
            </a:r>
            <a:r>
              <a:rPr lang="vi-VN" sz="1200" dirty="0">
                <a:solidFill>
                  <a:srgbClr val="434343"/>
                </a:solidFill>
                <a:effectLst/>
                <a:latin typeface="Lato"/>
                <a:ea typeface="Calibri" panose="020F0502020204030204" pitchFamily="34" charset="0"/>
              </a:rPr>
              <a:t>phân loại văn bản và phân tích cú pháp phụ thuộc.</a:t>
            </a:r>
            <a:endParaRPr sz="1200" dirty="0">
              <a:solidFill>
                <a:srgbClr val="434343"/>
              </a:solidFill>
              <a:latin typeface="Lato"/>
            </a:endParaRPr>
          </a:p>
        </p:txBody>
      </p:sp>
      <p:sp>
        <p:nvSpPr>
          <p:cNvPr id="300" name="Google Shape;300;p43"/>
          <p:cNvSpPr txBox="1">
            <a:spLocks noGrp="1"/>
          </p:cNvSpPr>
          <p:nvPr>
            <p:ph type="ctrTitle"/>
          </p:nvPr>
        </p:nvSpPr>
        <p:spPr>
          <a:xfrm>
            <a:off x="508435" y="2029327"/>
            <a:ext cx="2673600" cy="588369"/>
          </a:xfrm>
          <a:prstGeom prst="rect">
            <a:avLst/>
          </a:prstGeom>
        </p:spPr>
        <p:txBody>
          <a:bodyPr spcFirstLastPara="1" wrap="square" lIns="91425" tIns="91425" rIns="91425" bIns="91425" anchor="b" anchorCtr="0">
            <a:noAutofit/>
          </a:bodyPr>
          <a:lstStyle/>
          <a:p>
            <a:pPr marL="0" lvl="0" indent="0" algn="ctr" rtl="0">
              <a:lnSpc>
                <a:spcPct val="120000"/>
              </a:lnSpc>
              <a:spcBef>
                <a:spcPts val="0"/>
              </a:spcBef>
              <a:spcAft>
                <a:spcPts val="0"/>
              </a:spcAft>
              <a:buNone/>
            </a:pPr>
            <a:r>
              <a:rPr lang="vi-VN" sz="1400" dirty="0">
                <a:effectLst/>
                <a:latin typeface="Lato"/>
                <a:ea typeface="Times New Roman" panose="02020603050405020304" pitchFamily="18" charset="0"/>
              </a:rPr>
              <a:t>Underthesea</a:t>
            </a:r>
            <a:endParaRPr sz="1400" dirty="0">
              <a:latin typeface="Lato"/>
            </a:endParaRPr>
          </a:p>
        </p:txBody>
      </p:sp>
      <p:sp>
        <p:nvSpPr>
          <p:cNvPr id="302" name="Google Shape;302;p43"/>
          <p:cNvSpPr txBox="1">
            <a:spLocks noGrp="1"/>
          </p:cNvSpPr>
          <p:nvPr>
            <p:ph type="ctrTitle" idx="2"/>
          </p:nvPr>
        </p:nvSpPr>
        <p:spPr>
          <a:xfrm>
            <a:off x="3189993" y="3374819"/>
            <a:ext cx="2718805" cy="427500"/>
          </a:xfrm>
          <a:prstGeom prst="rect">
            <a:avLst/>
          </a:prstGeom>
        </p:spPr>
        <p:txBody>
          <a:bodyPr spcFirstLastPara="1" wrap="square" lIns="91425" tIns="91425" rIns="91425" bIns="91425" anchor="b" anchorCtr="0">
            <a:noAutofit/>
          </a:bodyPr>
          <a:lstStyle/>
          <a:p>
            <a:pPr marL="0" lvl="0" indent="0" algn="ctr" rtl="0">
              <a:lnSpc>
                <a:spcPct val="120000"/>
              </a:lnSpc>
              <a:spcBef>
                <a:spcPts val="0"/>
              </a:spcBef>
              <a:spcAft>
                <a:spcPts val="0"/>
              </a:spcAft>
              <a:buNone/>
            </a:pPr>
            <a:r>
              <a:rPr lang="vi-VN" sz="1400" dirty="0">
                <a:effectLst/>
                <a:latin typeface="Lato"/>
                <a:ea typeface="Calibri" panose="020F0502020204030204" pitchFamily="34" charset="0"/>
              </a:rPr>
              <a:t>Natural Language Toolkit</a:t>
            </a:r>
            <a:endParaRPr sz="1400" dirty="0">
              <a:latin typeface="Lato"/>
            </a:endParaRPr>
          </a:p>
        </p:txBody>
      </p:sp>
      <p:sp>
        <p:nvSpPr>
          <p:cNvPr id="303" name="Google Shape;303;p43"/>
          <p:cNvSpPr txBox="1">
            <a:spLocks noGrp="1"/>
          </p:cNvSpPr>
          <p:nvPr>
            <p:ph type="subTitle" idx="3"/>
          </p:nvPr>
        </p:nvSpPr>
        <p:spPr>
          <a:xfrm>
            <a:off x="3407503" y="1698128"/>
            <a:ext cx="2326311" cy="1645749"/>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0"/>
              </a:spcAft>
              <a:buClr>
                <a:schemeClr val="dk1"/>
              </a:buClr>
              <a:buSzPts val="1100"/>
              <a:buFont typeface="Arial"/>
              <a:buNone/>
            </a:pPr>
            <a:r>
              <a:rPr lang="vi-VN" sz="1200" dirty="0">
                <a:solidFill>
                  <a:srgbClr val="434343"/>
                </a:solidFill>
                <a:effectLst/>
                <a:latin typeface="Lato"/>
                <a:ea typeface="Calibri" panose="020F0502020204030204" pitchFamily="34" charset="0"/>
                <a:cs typeface="Times New Roman" panose="02020603050405020304" pitchFamily="18" charset="0"/>
              </a:rPr>
              <a:t>NLPK </a:t>
            </a:r>
            <a:r>
              <a:rPr lang="vi-VN" sz="1200" spc="-5" dirty="0">
                <a:solidFill>
                  <a:srgbClr val="434343"/>
                </a:solidFill>
                <a:effectLst/>
                <a:latin typeface="Lato"/>
                <a:ea typeface="Calibri" panose="020F0502020204030204" pitchFamily="34" charset="0"/>
                <a:cs typeface="Times New Roman" panose="02020603050405020304" pitchFamily="18" charset="0"/>
              </a:rPr>
              <a:t>được sử dụng trong Machine Learning với tác dụng làm sạch dữ liệu, xử lý dữ liệu đầu vào cho các thuật toán Machine Learning.</a:t>
            </a:r>
            <a:r>
              <a:rPr lang="vi-VN" sz="1200" dirty="0">
                <a:solidFill>
                  <a:srgbClr val="434343"/>
                </a:solidFill>
                <a:effectLst/>
                <a:latin typeface="Lato"/>
                <a:ea typeface="Calibri" panose="020F0502020204030204" pitchFamily="34" charset="0"/>
                <a:cs typeface="Times New Roman" panose="02020603050405020304" pitchFamily="18" charset="0"/>
              </a:rPr>
              <a:t> </a:t>
            </a:r>
            <a:r>
              <a:rPr lang="en-US" sz="1200" dirty="0" err="1">
                <a:solidFill>
                  <a:srgbClr val="434343"/>
                </a:solidFill>
                <a:effectLst/>
                <a:latin typeface="Lato"/>
                <a:ea typeface="Calibri" panose="020F0502020204030204" pitchFamily="34" charset="0"/>
                <a:cs typeface="Times New Roman" panose="02020603050405020304" pitchFamily="18" charset="0"/>
              </a:rPr>
              <a:t>Ngoài</a:t>
            </a:r>
            <a:r>
              <a:rPr lang="en-US" sz="1200" dirty="0">
                <a:solidFill>
                  <a:srgbClr val="434343"/>
                </a:solidFill>
                <a:effectLst/>
                <a:latin typeface="Lato"/>
                <a:ea typeface="Calibri" panose="020F0502020204030204" pitchFamily="34" charset="0"/>
                <a:cs typeface="Times New Roman" panose="02020603050405020304" pitchFamily="18" charset="0"/>
              </a:rPr>
              <a:t> ra </a:t>
            </a:r>
            <a:r>
              <a:rPr lang="en-US" sz="1200" dirty="0" err="1">
                <a:solidFill>
                  <a:srgbClr val="434343"/>
                </a:solidFill>
                <a:effectLst/>
                <a:latin typeface="Lato"/>
                <a:ea typeface="Calibri" panose="020F0502020204030204" pitchFamily="34" charset="0"/>
                <a:cs typeface="Times New Roman" panose="02020603050405020304" pitchFamily="18" charset="0"/>
              </a:rPr>
              <a:t>còn</a:t>
            </a:r>
            <a:r>
              <a:rPr lang="en-US" sz="1200" dirty="0">
                <a:solidFill>
                  <a:srgbClr val="434343"/>
                </a:solidFill>
                <a:effectLst/>
                <a:latin typeface="Lato"/>
                <a:ea typeface="Calibri" panose="020F0502020204030204" pitchFamily="34" charset="0"/>
                <a:cs typeface="Times New Roman" panose="02020603050405020304" pitchFamily="18" charset="0"/>
              </a:rPr>
              <a:t> </a:t>
            </a:r>
            <a:r>
              <a:rPr lang="en-US" sz="1200" dirty="0" err="1">
                <a:solidFill>
                  <a:srgbClr val="434343"/>
                </a:solidFill>
                <a:effectLst/>
                <a:latin typeface="Lato"/>
                <a:ea typeface="Calibri" panose="020F0502020204030204" pitchFamily="34" charset="0"/>
                <a:cs typeface="Times New Roman" panose="02020603050405020304" pitchFamily="18" charset="0"/>
              </a:rPr>
              <a:t>có</a:t>
            </a:r>
            <a:r>
              <a:rPr lang="en-US" sz="1200" dirty="0">
                <a:solidFill>
                  <a:srgbClr val="434343"/>
                </a:solidFill>
                <a:effectLst/>
                <a:latin typeface="Lato"/>
                <a:ea typeface="Calibri" panose="020F0502020204030204" pitchFamily="34" charset="0"/>
                <a:cs typeface="Times New Roman" panose="02020603050405020304" pitchFamily="18" charset="0"/>
              </a:rPr>
              <a:t> </a:t>
            </a:r>
            <a:r>
              <a:rPr lang="en-US" sz="1200" dirty="0" err="1">
                <a:solidFill>
                  <a:srgbClr val="434343"/>
                </a:solidFill>
                <a:effectLst/>
                <a:latin typeface="Lato"/>
                <a:ea typeface="Calibri" panose="020F0502020204030204" pitchFamily="34" charset="0"/>
                <a:cs typeface="Times New Roman" panose="02020603050405020304" pitchFamily="18" charset="0"/>
              </a:rPr>
              <a:t>chức</a:t>
            </a:r>
            <a:r>
              <a:rPr lang="en-US" sz="1200" dirty="0">
                <a:solidFill>
                  <a:srgbClr val="434343"/>
                </a:solidFill>
                <a:effectLst/>
                <a:latin typeface="Lato"/>
                <a:ea typeface="Calibri" panose="020F0502020204030204" pitchFamily="34" charset="0"/>
                <a:cs typeface="Times New Roman" panose="02020603050405020304" pitchFamily="18" charset="0"/>
              </a:rPr>
              <a:t> </a:t>
            </a:r>
            <a:r>
              <a:rPr lang="en-US" sz="1200" dirty="0" err="1">
                <a:solidFill>
                  <a:srgbClr val="434343"/>
                </a:solidFill>
                <a:effectLst/>
                <a:latin typeface="Lato"/>
                <a:ea typeface="Calibri" panose="020F0502020204030204" pitchFamily="34" charset="0"/>
                <a:cs typeface="Times New Roman" panose="02020603050405020304" pitchFamily="18" charset="0"/>
              </a:rPr>
              <a:t>năng</a:t>
            </a:r>
            <a:r>
              <a:rPr lang="vi-VN" sz="1200" spc="-5" dirty="0">
                <a:solidFill>
                  <a:srgbClr val="434343"/>
                </a:solidFill>
                <a:effectLst/>
                <a:latin typeface="Lato"/>
                <a:ea typeface="Calibri" panose="020F0502020204030204" pitchFamily="34" charset="0"/>
                <a:cs typeface="Times New Roman" panose="02020603050405020304" pitchFamily="18" charset="0"/>
              </a:rPr>
              <a:t> mô phỏng đồ hoạ và dữ liệu mẫu hữu ích.</a:t>
            </a:r>
            <a:endParaRPr sz="1200" dirty="0">
              <a:solidFill>
                <a:srgbClr val="434343"/>
              </a:solidFill>
              <a:latin typeface="Lato"/>
            </a:endParaRPr>
          </a:p>
        </p:txBody>
      </p:sp>
      <p:cxnSp>
        <p:nvCxnSpPr>
          <p:cNvPr id="304" name="Google Shape;304;p43"/>
          <p:cNvCxnSpPr>
            <a:cxnSpLocks/>
          </p:cNvCxnSpPr>
          <p:nvPr/>
        </p:nvCxnSpPr>
        <p:spPr>
          <a:xfrm>
            <a:off x="3182035" y="1707694"/>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a:cxnSpLocks/>
          </p:cNvCxnSpPr>
          <p:nvPr/>
        </p:nvCxnSpPr>
        <p:spPr>
          <a:xfrm>
            <a:off x="5908800" y="1707694"/>
            <a:ext cx="0" cy="1647600"/>
          </a:xfrm>
          <a:prstGeom prst="straightConnector1">
            <a:avLst/>
          </a:prstGeom>
          <a:noFill/>
          <a:ln w="9525" cap="flat" cmpd="sng">
            <a:solidFill>
              <a:srgbClr val="595959"/>
            </a:solidFill>
            <a:prstDash val="solid"/>
            <a:round/>
            <a:headEnd type="none" w="med" len="med"/>
            <a:tailEnd type="none" w="med" len="med"/>
          </a:ln>
        </p:spPr>
      </p:cxnSp>
      <p:sp>
        <p:nvSpPr>
          <p:cNvPr id="48" name="TextBox 47">
            <a:extLst>
              <a:ext uri="{FF2B5EF4-FFF2-40B4-BE49-F238E27FC236}">
                <a16:creationId xmlns:a16="http://schemas.microsoft.com/office/drawing/2014/main" id="{63DEFCC5-C696-49C3-8F6F-26D84D3FB71C}"/>
              </a:ext>
            </a:extLst>
          </p:cNvPr>
          <p:cNvSpPr txBox="1"/>
          <p:nvPr/>
        </p:nvSpPr>
        <p:spPr>
          <a:xfrm>
            <a:off x="6157907" y="2617697"/>
            <a:ext cx="2801044" cy="2075376"/>
          </a:xfrm>
          <a:prstGeom prst="rect">
            <a:avLst/>
          </a:prstGeom>
          <a:noFill/>
        </p:spPr>
        <p:txBody>
          <a:bodyPr wrap="square">
            <a:spAutoFit/>
          </a:bodyPr>
          <a:lstStyle/>
          <a:p>
            <a:pPr algn="just">
              <a:lnSpc>
                <a:spcPct val="120000"/>
              </a:lnSpc>
              <a:spcBef>
                <a:spcPts val="600"/>
              </a:spcBef>
              <a:spcAft>
                <a:spcPts val="300"/>
              </a:spcAft>
            </a:pPr>
            <a:r>
              <a:rPr lang="vi-VN" sz="1200" dirty="0">
                <a:solidFill>
                  <a:srgbClr val="434343"/>
                </a:solidFill>
                <a:effectLst/>
                <a:latin typeface="Lato"/>
                <a:ea typeface="Calibri" panose="020F0502020204030204" pitchFamily="34" charset="0"/>
                <a:cs typeface="Times New Roman" panose="02020603050405020304" pitchFamily="18" charset="0"/>
              </a:rPr>
              <a:t>Khung BERT sử dụng đào tạo trước và tinh chỉnh để tạo ra các mô hình NLP hiện đại cho một loạt các nhiệm vụ. BERT được đào tạo trước bằng cách sử dụng hai nhiệm vụ dự đoán không giám sát sau:</a:t>
            </a:r>
            <a:endParaRPr lang="en-US" sz="1200" dirty="0">
              <a:solidFill>
                <a:srgbClr val="434343"/>
              </a:solidFill>
              <a:latin typeface="Lato"/>
              <a:ea typeface="Calibri" panose="020F0502020204030204" pitchFamily="34" charset="0"/>
              <a:cs typeface="Times New Roman" panose="02020603050405020304" pitchFamily="18" charset="0"/>
            </a:endParaRPr>
          </a:p>
          <a:p>
            <a:pPr marL="171450" indent="-171450" algn="just">
              <a:lnSpc>
                <a:spcPct val="120000"/>
              </a:lnSpc>
              <a:spcBef>
                <a:spcPts val="600"/>
              </a:spcBef>
              <a:spcAft>
                <a:spcPts val="300"/>
              </a:spcAft>
              <a:buFont typeface="Arial" panose="020B0604020202020204" pitchFamily="34" charset="0"/>
              <a:buChar char="•"/>
            </a:pPr>
            <a:r>
              <a:rPr lang="en-US" sz="1200" dirty="0" err="1">
                <a:solidFill>
                  <a:srgbClr val="434343"/>
                </a:solidFill>
                <a:latin typeface="Lato"/>
                <a:ea typeface="Calibri" panose="020F0502020204030204" pitchFamily="34" charset="0"/>
                <a:cs typeface="Times New Roman" panose="02020603050405020304" pitchFamily="18" charset="0"/>
              </a:rPr>
              <a:t>Tạo</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mô</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hình</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ngôn</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ngữ</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có</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mặt</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nạ</a:t>
            </a:r>
            <a:endParaRPr lang="en-US" sz="1200" dirty="0">
              <a:solidFill>
                <a:srgbClr val="434343"/>
              </a:solidFill>
              <a:latin typeface="Lato"/>
              <a:ea typeface="Calibri" panose="020F0502020204030204" pitchFamily="34" charset="0"/>
              <a:cs typeface="Times New Roman" panose="02020603050405020304" pitchFamily="18" charset="0"/>
            </a:endParaRPr>
          </a:p>
          <a:p>
            <a:pPr marL="171450" indent="-171450" algn="just">
              <a:lnSpc>
                <a:spcPct val="120000"/>
              </a:lnSpc>
              <a:spcBef>
                <a:spcPts val="600"/>
              </a:spcBef>
              <a:spcAft>
                <a:spcPts val="300"/>
              </a:spcAft>
              <a:buFont typeface="Arial" panose="020B0604020202020204" pitchFamily="34" charset="0"/>
              <a:buChar char="•"/>
            </a:pPr>
            <a:r>
              <a:rPr lang="en-US" sz="1200" dirty="0" err="1">
                <a:solidFill>
                  <a:srgbClr val="434343"/>
                </a:solidFill>
                <a:effectLst/>
                <a:latin typeface="Lato"/>
                <a:ea typeface="Calibri" panose="020F0502020204030204" pitchFamily="34" charset="0"/>
                <a:cs typeface="Times New Roman" panose="02020603050405020304" pitchFamily="18" charset="0"/>
              </a:rPr>
              <a:t>Dự</a:t>
            </a:r>
            <a:r>
              <a:rPr lang="en-US" sz="1200" dirty="0">
                <a:solidFill>
                  <a:srgbClr val="434343"/>
                </a:solidFill>
                <a:effectLst/>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đoán</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câu</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tiếp</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theo</a:t>
            </a:r>
            <a:endParaRPr lang="en-US" sz="1200" dirty="0">
              <a:solidFill>
                <a:srgbClr val="434343"/>
              </a:solidFill>
              <a:effectLst/>
              <a:latin typeface="Lato"/>
              <a:ea typeface="Calibri" panose="020F0502020204030204" pitchFamily="34" charset="0"/>
              <a:cs typeface="Times New Roman" panose="02020603050405020304" pitchFamily="18" charset="0"/>
            </a:endParaRPr>
          </a:p>
        </p:txBody>
      </p:sp>
      <p:pic>
        <p:nvPicPr>
          <p:cNvPr id="1026" name="Picture 2">
            <a:extLst>
              <a:ext uri="{FF2B5EF4-FFF2-40B4-BE49-F238E27FC236}">
                <a16:creationId xmlns:a16="http://schemas.microsoft.com/office/drawing/2014/main" id="{C78300B0-CCE0-4FD3-936B-C91D08050A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515" t="14589" r="22232" b="59474"/>
          <a:stretch/>
        </p:blipFill>
        <p:spPr bwMode="auto">
          <a:xfrm>
            <a:off x="4221862" y="3833261"/>
            <a:ext cx="655066"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RT — transformers 4.7.0 documentation">
            <a:extLst>
              <a:ext uri="{FF2B5EF4-FFF2-40B4-BE49-F238E27FC236}">
                <a16:creationId xmlns:a16="http://schemas.microsoft.com/office/drawing/2014/main" id="{CB057A49-CDCB-43DF-8930-AD14C1E34C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40" t="4993" r="22857" b="2672"/>
          <a:stretch/>
        </p:blipFill>
        <p:spPr bwMode="auto">
          <a:xfrm>
            <a:off x="7155555" y="1343528"/>
            <a:ext cx="693366"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derthesea - Posts | Facebook">
            <a:extLst>
              <a:ext uri="{FF2B5EF4-FFF2-40B4-BE49-F238E27FC236}">
                <a16:creationId xmlns:a16="http://schemas.microsoft.com/office/drawing/2014/main" id="{F3FCA81A-A727-48D2-B4D1-6396FF1DCD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235" y="1343528"/>
            <a:ext cx="685800" cy="68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wipe(up)">
                                      <p:cBhvr>
                                        <p:cTn id="7" dur="750"/>
                                        <p:tgtEl>
                                          <p:spTgt spid="10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00"/>
                                        </p:tgtEl>
                                        <p:attrNameLst>
                                          <p:attrName>style.visibility</p:attrName>
                                        </p:attrNameLst>
                                      </p:cBhvr>
                                      <p:to>
                                        <p:strVal val="visible"/>
                                      </p:to>
                                    </p:set>
                                    <p:animEffect transition="in" filter="wipe(up)">
                                      <p:cBhvr>
                                        <p:cTn id="10" dur="750"/>
                                        <p:tgtEl>
                                          <p:spTgt spid="30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99">
                                            <p:txEl>
                                              <p:pRg st="0" end="0"/>
                                            </p:txEl>
                                          </p:spTgt>
                                        </p:tgtEl>
                                        <p:attrNameLst>
                                          <p:attrName>style.visibility</p:attrName>
                                        </p:attrNameLst>
                                      </p:cBhvr>
                                      <p:to>
                                        <p:strVal val="visible"/>
                                      </p:to>
                                    </p:set>
                                    <p:animEffect transition="in" filter="wipe(up)">
                                      <p:cBhvr>
                                        <p:cTn id="13" dur="750"/>
                                        <p:tgtEl>
                                          <p:spTgt spid="299">
                                            <p:txEl>
                                              <p:pRg st="0" end="0"/>
                                            </p:txEl>
                                          </p:spTgt>
                                        </p:tgtEl>
                                      </p:cBhvr>
                                    </p:animEffect>
                                  </p:childTnLst>
                                </p:cTn>
                              </p:par>
                            </p:childTnLst>
                          </p:cTn>
                        </p:par>
                        <p:par>
                          <p:cTn id="14" fill="hold">
                            <p:stCondLst>
                              <p:cond delay="750"/>
                            </p:stCondLst>
                            <p:childTnLst>
                              <p:par>
                                <p:cTn id="15" presetID="22" presetClass="entr" presetSubtype="4" fill="hold" nodeType="afterEffect">
                                  <p:stCondLst>
                                    <p:cond delay="0"/>
                                  </p:stCondLst>
                                  <p:childTnLst>
                                    <p:set>
                                      <p:cBhvr>
                                        <p:cTn id="16" dur="1" fill="hold">
                                          <p:stCondLst>
                                            <p:cond delay="0"/>
                                          </p:stCondLst>
                                        </p:cTn>
                                        <p:tgtEl>
                                          <p:spTgt spid="304"/>
                                        </p:tgtEl>
                                        <p:attrNameLst>
                                          <p:attrName>style.visibility</p:attrName>
                                        </p:attrNameLst>
                                      </p:cBhvr>
                                      <p:to>
                                        <p:strVal val="visible"/>
                                      </p:to>
                                    </p:set>
                                    <p:animEffect transition="in" filter="wipe(down)">
                                      <p:cBhvr>
                                        <p:cTn id="17" dur="500"/>
                                        <p:tgtEl>
                                          <p:spTgt spid="304"/>
                                        </p:tgtEl>
                                      </p:cBhvr>
                                    </p:animEffect>
                                  </p:childTnLst>
                                </p:cTn>
                              </p:par>
                            </p:childTnLst>
                          </p:cTn>
                        </p:par>
                        <p:par>
                          <p:cTn id="18" fill="hold">
                            <p:stCondLst>
                              <p:cond delay="1250"/>
                            </p:stCondLst>
                            <p:childTnLst>
                              <p:par>
                                <p:cTn id="19" presetID="22" presetClass="entr" presetSubtype="4" fill="hold" grpId="0" nodeType="afterEffect">
                                  <p:stCondLst>
                                    <p:cond delay="0"/>
                                  </p:stCondLst>
                                  <p:childTnLst>
                                    <p:set>
                                      <p:cBhvr>
                                        <p:cTn id="20" dur="1" fill="hold">
                                          <p:stCondLst>
                                            <p:cond delay="0"/>
                                          </p:stCondLst>
                                        </p:cTn>
                                        <p:tgtEl>
                                          <p:spTgt spid="302"/>
                                        </p:tgtEl>
                                        <p:attrNameLst>
                                          <p:attrName>style.visibility</p:attrName>
                                        </p:attrNameLst>
                                      </p:cBhvr>
                                      <p:to>
                                        <p:strVal val="visible"/>
                                      </p:to>
                                    </p:set>
                                    <p:animEffect transition="in" filter="wipe(down)">
                                      <p:cBhvr>
                                        <p:cTn id="21" dur="750"/>
                                        <p:tgtEl>
                                          <p:spTgt spid="30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03">
                                            <p:txEl>
                                              <p:pRg st="0" end="0"/>
                                            </p:txEl>
                                          </p:spTgt>
                                        </p:tgtEl>
                                        <p:attrNameLst>
                                          <p:attrName>style.visibility</p:attrName>
                                        </p:attrNameLst>
                                      </p:cBhvr>
                                      <p:to>
                                        <p:strVal val="visible"/>
                                      </p:to>
                                    </p:set>
                                    <p:animEffect transition="in" filter="wipe(down)">
                                      <p:cBhvr>
                                        <p:cTn id="24" dur="750"/>
                                        <p:tgtEl>
                                          <p:spTgt spid="303">
                                            <p:txEl>
                                              <p:pRg st="0" end="0"/>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wipe(down)">
                                      <p:cBhvr>
                                        <p:cTn id="27" dur="750"/>
                                        <p:tgtEl>
                                          <p:spTgt spid="102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305"/>
                                        </p:tgtEl>
                                        <p:attrNameLst>
                                          <p:attrName>style.visibility</p:attrName>
                                        </p:attrNameLst>
                                      </p:cBhvr>
                                      <p:to>
                                        <p:strVal val="visible"/>
                                      </p:to>
                                    </p:set>
                                    <p:animEffect transition="in" filter="wipe(up)">
                                      <p:cBhvr>
                                        <p:cTn id="31" dur="500"/>
                                        <p:tgtEl>
                                          <p:spTgt spid="305"/>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up)">
                                      <p:cBhvr>
                                        <p:cTn id="35" dur="750"/>
                                        <p:tgtEl>
                                          <p:spTgt spid="298"/>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up)">
                                      <p:cBhvr>
                                        <p:cTn id="38" dur="750"/>
                                        <p:tgtEl>
                                          <p:spTgt spid="48"/>
                                        </p:tgtEl>
                                      </p:cBhvr>
                                    </p:animEffect>
                                  </p:childTnLst>
                                </p:cTn>
                              </p:par>
                              <p:par>
                                <p:cTn id="39" presetID="22" presetClass="entr" presetSubtype="1" fill="hold" nodeType="withEffect">
                                  <p:stCondLst>
                                    <p:cond delay="0"/>
                                  </p:stCondLst>
                                  <p:childTnLst>
                                    <p:set>
                                      <p:cBhvr>
                                        <p:cTn id="40" dur="1" fill="hold">
                                          <p:stCondLst>
                                            <p:cond delay="0"/>
                                          </p:stCondLst>
                                        </p:cTn>
                                        <p:tgtEl>
                                          <p:spTgt spid="1030"/>
                                        </p:tgtEl>
                                        <p:attrNameLst>
                                          <p:attrName>style.visibility</p:attrName>
                                        </p:attrNameLst>
                                      </p:cBhvr>
                                      <p:to>
                                        <p:strVal val="visible"/>
                                      </p:to>
                                    </p:set>
                                    <p:animEffect transition="in" filter="wipe(up)">
                                      <p:cBhvr>
                                        <p:cTn id="41" dur="7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P spid="299" grpId="0" build="p"/>
      <p:bldP spid="300" grpId="0"/>
      <p:bldP spid="302" grpId="0"/>
      <p:bldP spid="303" grpId="0" build="p"/>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86" name="Google Shape;286;p42"/>
          <p:cNvSpPr txBox="1">
            <a:spLocks noGrp="1"/>
          </p:cNvSpPr>
          <p:nvPr>
            <p:ph type="ctrTitle"/>
          </p:nvPr>
        </p:nvSpPr>
        <p:spPr>
          <a:xfrm>
            <a:off x="-382971" y="10139"/>
            <a:ext cx="9909941" cy="946200"/>
          </a:xfrm>
          <a:prstGeom prst="rect">
            <a:avLst/>
          </a:prstGeom>
        </p:spPr>
        <p:txBody>
          <a:bodyPr spcFirstLastPara="1" wrap="square" lIns="91425" tIns="91425" rIns="91425" bIns="91425" anchor="t" anchorCtr="0">
            <a:noAutofit/>
          </a:bodyPr>
          <a:lstStyle/>
          <a:p>
            <a:pPr marL="457200" lvl="1" algn="ctr">
              <a:lnSpc>
                <a:spcPct val="150000"/>
              </a:lnSpc>
              <a:spcBef>
                <a:spcPts val="600"/>
              </a:spcBef>
              <a:spcAft>
                <a:spcPts val="300"/>
              </a:spcAft>
            </a:pPr>
            <a:r>
              <a:rPr lang="vi-VN" sz="2600" b="1" dirty="0">
                <a:effectLst/>
                <a:latin typeface="iCiel Gotham Ultra" pitchFamily="50" charset="0"/>
                <a:ea typeface="Times New Roman" panose="02020603050405020304" pitchFamily="18" charset="0"/>
                <a:cs typeface="iCiel Gotham Ultra" pitchFamily="50" charset="0"/>
              </a:rPr>
              <a:t>XỬ LÝ TÁCH TỪ NGÔN NGỮ TIẾNG VIỆT</a:t>
            </a:r>
            <a:endParaRPr lang="vi-VN" sz="2600" dirty="0">
              <a:effectLst/>
              <a:latin typeface="iCiel Gotham Ultra" pitchFamily="50" charset="0"/>
              <a:ea typeface="Calibri" panose="020F0502020204030204" pitchFamily="34" charset="0"/>
              <a:cs typeface="iCiel Gotham Ultra" pitchFamily="50" charset="0"/>
            </a:endParaRPr>
          </a:p>
        </p:txBody>
      </p:sp>
      <p:pic>
        <p:nvPicPr>
          <p:cNvPr id="15" name="Hình ảnh 14">
            <a:extLst>
              <a:ext uri="{FF2B5EF4-FFF2-40B4-BE49-F238E27FC236}">
                <a16:creationId xmlns:a16="http://schemas.microsoft.com/office/drawing/2014/main" id="{3B3790F0-A0BE-4CE9-9638-CCC6AFC87E9C}"/>
              </a:ext>
            </a:extLst>
          </p:cNvPr>
          <p:cNvPicPr>
            <a:picLocks noChangeAspect="1"/>
          </p:cNvPicPr>
          <p:nvPr/>
        </p:nvPicPr>
        <p:blipFill>
          <a:blip r:embed="rId3"/>
          <a:stretch>
            <a:fillRect/>
          </a:stretch>
        </p:blipFill>
        <p:spPr>
          <a:xfrm>
            <a:off x="180721" y="1239983"/>
            <a:ext cx="3924300" cy="1552575"/>
          </a:xfrm>
          <a:prstGeom prst="rect">
            <a:avLst/>
          </a:prstGeom>
        </p:spPr>
      </p:pic>
      <p:sp>
        <p:nvSpPr>
          <p:cNvPr id="34" name="Hộp Văn bản 33">
            <a:extLst>
              <a:ext uri="{FF2B5EF4-FFF2-40B4-BE49-F238E27FC236}">
                <a16:creationId xmlns:a16="http://schemas.microsoft.com/office/drawing/2014/main" id="{56AC0540-8A79-43B7-A702-19E6546BF770}"/>
              </a:ext>
            </a:extLst>
          </p:cNvPr>
          <p:cNvSpPr txBox="1"/>
          <p:nvPr/>
        </p:nvSpPr>
        <p:spPr>
          <a:xfrm>
            <a:off x="4877056" y="1239983"/>
            <a:ext cx="4086223" cy="461665"/>
          </a:xfrm>
          <a:prstGeom prst="rect">
            <a:avLst/>
          </a:prstGeom>
          <a:noFill/>
        </p:spPr>
        <p:txBody>
          <a:bodyPr wrap="square">
            <a:spAutoFit/>
          </a:bodyPr>
          <a:lstStyle/>
          <a:p>
            <a:r>
              <a:rPr lang="vi-VN" sz="1200" dirty="0">
                <a:latin typeface="Lato" panose="020F0502020204030203" pitchFamily="34" charset="0"/>
                <a:ea typeface="Times New Roman" panose="02020603050405020304" pitchFamily="18" charset="0"/>
                <a:cs typeface="Lato" panose="020F0502020204030203" pitchFamily="34" charset="0"/>
              </a:rPr>
              <a:t>C</a:t>
            </a:r>
            <a:r>
              <a:rPr lang="vi-VN" sz="1200" dirty="0">
                <a:solidFill>
                  <a:srgbClr val="000000"/>
                </a:solidFill>
                <a:effectLst/>
                <a:latin typeface="Lato" panose="020F0502020204030203" pitchFamily="34" charset="0"/>
                <a:ea typeface="Times New Roman" panose="02020603050405020304" pitchFamily="18" charset="0"/>
                <a:cs typeface="Lato" panose="020F0502020204030203" pitchFamily="34" charset="0"/>
              </a:rPr>
              <a:t>ó sự liên hệ chặt chẽ giữa các </a:t>
            </a:r>
            <a:r>
              <a:rPr lang="vi-VN" sz="1200" dirty="0" err="1">
                <a:solidFill>
                  <a:srgbClr val="000000"/>
                </a:solidFill>
                <a:effectLst/>
                <a:latin typeface="Lato" panose="020F0502020204030203" pitchFamily="34" charset="0"/>
                <a:ea typeface="Times New Roman" panose="02020603050405020304" pitchFamily="18" charset="0"/>
                <a:cs typeface="Lato" panose="020F0502020204030203" pitchFamily="34" charset="0"/>
              </a:rPr>
              <a:t>tiếng</a:t>
            </a:r>
            <a:r>
              <a:rPr lang="vi-VN" sz="1200" dirty="0">
                <a:solidFill>
                  <a:srgbClr val="000000"/>
                </a:solidFill>
                <a:effectLst/>
                <a:latin typeface="Lato" panose="020F0502020204030203" pitchFamily="34" charset="0"/>
                <a:ea typeface="Times New Roman" panose="02020603050405020304" pitchFamily="18" charset="0"/>
                <a:cs typeface="Lato" panose="020F0502020204030203" pitchFamily="34" charset="0"/>
              </a:rPr>
              <a:t> với nhau, một từ có thể </a:t>
            </a:r>
            <a:r>
              <a:rPr lang="vi-VN" sz="1200" dirty="0" err="1">
                <a:solidFill>
                  <a:srgbClr val="000000"/>
                </a:solidFill>
                <a:effectLst/>
                <a:latin typeface="Lato" panose="020F0502020204030203" pitchFamily="34" charset="0"/>
                <a:ea typeface="Times New Roman" panose="02020603050405020304" pitchFamily="18" charset="0"/>
                <a:cs typeface="Lato" panose="020F0502020204030203" pitchFamily="34" charset="0"/>
              </a:rPr>
              <a:t>cấu</a:t>
            </a:r>
            <a:r>
              <a:rPr lang="vi-VN" sz="1200" dirty="0">
                <a:solidFill>
                  <a:srgbClr val="000000"/>
                </a:solidFill>
                <a:effectLst/>
                <a:latin typeface="Lato" panose="020F0502020204030203" pitchFamily="34" charset="0"/>
                <a:ea typeface="Times New Roman" panose="02020603050405020304" pitchFamily="18" charset="0"/>
                <a:cs typeface="Lato" panose="020F0502020204030203" pitchFamily="34" charset="0"/>
              </a:rPr>
              <a:t> tạo </a:t>
            </a:r>
            <a:r>
              <a:rPr lang="vi-VN" sz="1200" dirty="0" err="1">
                <a:solidFill>
                  <a:srgbClr val="000000"/>
                </a:solidFill>
                <a:effectLst/>
                <a:latin typeface="Lato" panose="020F0502020204030203" pitchFamily="34" charset="0"/>
                <a:ea typeface="Times New Roman" panose="02020603050405020304" pitchFamily="18" charset="0"/>
                <a:cs typeface="Lato" panose="020F0502020204030203" pitchFamily="34" charset="0"/>
              </a:rPr>
              <a:t>bởi</a:t>
            </a:r>
            <a:r>
              <a:rPr lang="vi-VN" sz="1200" dirty="0">
                <a:solidFill>
                  <a:srgbClr val="000000"/>
                </a:solidFill>
                <a:effectLst/>
                <a:latin typeface="Lato" panose="020F0502020204030203" pitchFamily="34" charset="0"/>
                <a:ea typeface="Times New Roman" panose="02020603050405020304" pitchFamily="18" charset="0"/>
                <a:cs typeface="Lato" panose="020F0502020204030203" pitchFamily="34" charset="0"/>
              </a:rPr>
              <a:t> một hoặc nhiều </a:t>
            </a:r>
            <a:r>
              <a:rPr lang="vi-VN" sz="1200" dirty="0" err="1">
                <a:solidFill>
                  <a:srgbClr val="000000"/>
                </a:solidFill>
                <a:effectLst/>
                <a:latin typeface="Lato" panose="020F0502020204030203" pitchFamily="34" charset="0"/>
                <a:ea typeface="Times New Roman" panose="02020603050405020304" pitchFamily="18" charset="0"/>
                <a:cs typeface="Lato" panose="020F0502020204030203" pitchFamily="34" charset="0"/>
              </a:rPr>
              <a:t>tiếng</a:t>
            </a:r>
            <a:r>
              <a:rPr lang="vi-VN" sz="1200" dirty="0">
                <a:solidFill>
                  <a:srgbClr val="000000"/>
                </a:solidFill>
                <a:effectLst/>
                <a:latin typeface="Lato" panose="020F0502020204030203" pitchFamily="34" charset="0"/>
                <a:ea typeface="Times New Roman" panose="02020603050405020304" pitchFamily="18" charset="0"/>
                <a:cs typeface="Lato" panose="020F0502020204030203" pitchFamily="34" charset="0"/>
              </a:rPr>
              <a:t>, từ đơn, từ </a:t>
            </a:r>
            <a:r>
              <a:rPr lang="vi-VN" sz="1200" dirty="0" err="1">
                <a:solidFill>
                  <a:srgbClr val="000000"/>
                </a:solidFill>
                <a:effectLst/>
                <a:latin typeface="Lato" panose="020F0502020204030203" pitchFamily="34" charset="0"/>
                <a:ea typeface="Times New Roman" panose="02020603050405020304" pitchFamily="18" charset="0"/>
                <a:cs typeface="Lato" panose="020F0502020204030203" pitchFamily="34" charset="0"/>
              </a:rPr>
              <a:t>ghép</a:t>
            </a:r>
            <a:r>
              <a:rPr lang="vi-VN" sz="1200" dirty="0">
                <a:latin typeface="Lato" panose="020F0502020204030203" pitchFamily="34" charset="0"/>
                <a:ea typeface="Times New Roman" panose="02020603050405020304" pitchFamily="18" charset="0"/>
                <a:cs typeface="Lato" panose="020F0502020204030203" pitchFamily="34" charset="0"/>
              </a:rPr>
              <a:t>,…</a:t>
            </a:r>
            <a:endParaRPr lang="vi-VN" sz="1200" dirty="0">
              <a:latin typeface="Lato" panose="020F0502020204030203" pitchFamily="34" charset="0"/>
              <a:cs typeface="Lato" panose="020F0502020204030203" pitchFamily="34" charset="0"/>
            </a:endParaRPr>
          </a:p>
        </p:txBody>
      </p:sp>
      <p:sp>
        <p:nvSpPr>
          <p:cNvPr id="35" name="Google Shape;933;p62">
            <a:extLst>
              <a:ext uri="{FF2B5EF4-FFF2-40B4-BE49-F238E27FC236}">
                <a16:creationId xmlns:a16="http://schemas.microsoft.com/office/drawing/2014/main" id="{50256AA9-9D2B-4714-AC2F-DAEC2255CA72}"/>
              </a:ext>
            </a:extLst>
          </p:cNvPr>
          <p:cNvSpPr/>
          <p:nvPr/>
        </p:nvSpPr>
        <p:spPr>
          <a:xfrm>
            <a:off x="4572000" y="1327351"/>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tx1"/>
          </a:solidFill>
          <a:ln w="9525"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33;p62">
            <a:extLst>
              <a:ext uri="{FF2B5EF4-FFF2-40B4-BE49-F238E27FC236}">
                <a16:creationId xmlns:a16="http://schemas.microsoft.com/office/drawing/2014/main" id="{DBC22F2D-3F62-46AD-89D4-100AD1F25266}"/>
              </a:ext>
            </a:extLst>
          </p:cNvPr>
          <p:cNvSpPr/>
          <p:nvPr/>
        </p:nvSpPr>
        <p:spPr>
          <a:xfrm>
            <a:off x="4572000" y="2016270"/>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tx1"/>
          </a:solidFill>
          <a:ln w="9525"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Hộp Văn bản 37">
            <a:extLst>
              <a:ext uri="{FF2B5EF4-FFF2-40B4-BE49-F238E27FC236}">
                <a16:creationId xmlns:a16="http://schemas.microsoft.com/office/drawing/2014/main" id="{D4282EB5-E009-4198-9714-0DE14824A4C3}"/>
              </a:ext>
            </a:extLst>
          </p:cNvPr>
          <p:cNvSpPr txBox="1"/>
          <p:nvPr/>
        </p:nvSpPr>
        <p:spPr>
          <a:xfrm>
            <a:off x="4877056" y="1923547"/>
            <a:ext cx="4086222" cy="461665"/>
          </a:xfrm>
          <a:prstGeom prst="rect">
            <a:avLst/>
          </a:prstGeom>
          <a:noFill/>
        </p:spPr>
        <p:txBody>
          <a:bodyPr wrap="square">
            <a:spAutoFit/>
          </a:bodyPr>
          <a:lstStyle/>
          <a:p>
            <a:r>
              <a:rPr lang="vi-VN" sz="1200" dirty="0">
                <a:latin typeface="Lato" panose="020F0502020204030203" pitchFamily="34" charset="0"/>
                <a:ea typeface="Calibri" panose="020F0502020204030204" pitchFamily="34" charset="0"/>
                <a:cs typeface="Lato" panose="020F0502020204030203" pitchFamily="34" charset="0"/>
              </a:rPr>
              <a:t>C</a:t>
            </a:r>
            <a:r>
              <a:rPr lang="vi-VN" sz="1200" dirty="0">
                <a:solidFill>
                  <a:srgbClr val="000000"/>
                </a:solidFill>
                <a:effectLst/>
                <a:latin typeface="Lato" panose="020F0502020204030203" pitchFamily="34" charset="0"/>
                <a:ea typeface="Calibri" panose="020F0502020204030204" pitchFamily="34" charset="0"/>
                <a:cs typeface="Lato" panose="020F0502020204030203" pitchFamily="34" charset="0"/>
              </a:rPr>
              <a:t>ó rất nhiều từ nối và được sử dụng rất thường xuyên như "à", "á", "ớ"</a:t>
            </a:r>
            <a:endParaRPr lang="vi-VN" sz="1200" dirty="0">
              <a:latin typeface="Lato" panose="020F0502020204030203" pitchFamily="34" charset="0"/>
              <a:cs typeface="Lato" panose="020F0502020204030203" pitchFamily="34" charset="0"/>
            </a:endParaRPr>
          </a:p>
        </p:txBody>
      </p:sp>
      <p:sp>
        <p:nvSpPr>
          <p:cNvPr id="40" name="Hộp Văn bản 39">
            <a:extLst>
              <a:ext uri="{FF2B5EF4-FFF2-40B4-BE49-F238E27FC236}">
                <a16:creationId xmlns:a16="http://schemas.microsoft.com/office/drawing/2014/main" id="{5814A562-8F6D-4DBC-96F1-84CA49884E74}"/>
              </a:ext>
            </a:extLst>
          </p:cNvPr>
          <p:cNvSpPr txBox="1"/>
          <p:nvPr/>
        </p:nvSpPr>
        <p:spPr>
          <a:xfrm>
            <a:off x="4877056" y="2571750"/>
            <a:ext cx="4086222" cy="461665"/>
          </a:xfrm>
          <a:prstGeom prst="rect">
            <a:avLst/>
          </a:prstGeom>
          <a:noFill/>
        </p:spPr>
        <p:txBody>
          <a:bodyPr wrap="square">
            <a:spAutoFit/>
          </a:bodyPr>
          <a:lstStyle/>
          <a:p>
            <a:r>
              <a:rPr lang="vi-VN" sz="1200" dirty="0">
                <a:latin typeface="Lato" panose="020F0502020204030203" pitchFamily="34" charset="0"/>
                <a:ea typeface="Times New Roman" panose="02020603050405020304" pitchFamily="18" charset="0"/>
                <a:cs typeface="Lato" panose="020F0502020204030203" pitchFamily="34" charset="0"/>
              </a:rPr>
              <a:t>N</a:t>
            </a:r>
            <a:r>
              <a:rPr lang="vi-VN" sz="1200" dirty="0">
                <a:solidFill>
                  <a:srgbClr val="000000"/>
                </a:solidFill>
                <a:effectLst/>
                <a:latin typeface="Lato" panose="020F0502020204030203" pitchFamily="34" charset="0"/>
                <a:ea typeface="Times New Roman" panose="02020603050405020304" pitchFamily="18" charset="0"/>
                <a:cs typeface="Lato" panose="020F0502020204030203" pitchFamily="34" charset="0"/>
              </a:rPr>
              <a:t>ếu không chính xác rất có thể dẫn đến việc ý </a:t>
            </a:r>
            <a:r>
              <a:rPr lang="vi-VN" sz="1200" dirty="0" err="1">
                <a:solidFill>
                  <a:srgbClr val="000000"/>
                </a:solidFill>
                <a:effectLst/>
                <a:latin typeface="Lato" panose="020F0502020204030203" pitchFamily="34" charset="0"/>
                <a:ea typeface="Times New Roman" panose="02020603050405020304" pitchFamily="18" charset="0"/>
                <a:cs typeface="Lato" panose="020F0502020204030203" pitchFamily="34" charset="0"/>
              </a:rPr>
              <a:t>nghĩa</a:t>
            </a:r>
            <a:r>
              <a:rPr lang="vi-VN" sz="1200" dirty="0">
                <a:solidFill>
                  <a:srgbClr val="000000"/>
                </a:solidFill>
                <a:effectLst/>
                <a:latin typeface="Lato" panose="020F0502020204030203" pitchFamily="34" charset="0"/>
                <a:ea typeface="Times New Roman" panose="02020603050405020304" pitchFamily="18" charset="0"/>
                <a:cs typeface="Lato" panose="020F0502020204030203" pitchFamily="34" charset="0"/>
              </a:rPr>
              <a:t> của câu sai, ảnh hưởng đến tính chính xác của chương trình.</a:t>
            </a:r>
            <a:endParaRPr lang="vi-VN" sz="1200" dirty="0">
              <a:latin typeface="Lato" panose="020F0502020204030203" pitchFamily="34" charset="0"/>
              <a:cs typeface="Lato" panose="020F0502020204030203" pitchFamily="34" charset="0"/>
            </a:endParaRPr>
          </a:p>
        </p:txBody>
      </p:sp>
      <p:sp>
        <p:nvSpPr>
          <p:cNvPr id="41" name="Google Shape;933;p62">
            <a:extLst>
              <a:ext uri="{FF2B5EF4-FFF2-40B4-BE49-F238E27FC236}">
                <a16:creationId xmlns:a16="http://schemas.microsoft.com/office/drawing/2014/main" id="{DBFE3995-6320-44DF-AB8E-5578A76B5AEB}"/>
              </a:ext>
            </a:extLst>
          </p:cNvPr>
          <p:cNvSpPr/>
          <p:nvPr/>
        </p:nvSpPr>
        <p:spPr>
          <a:xfrm>
            <a:off x="4572000" y="2681990"/>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tx1"/>
          </a:solidFill>
          <a:ln w="9525"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2" name="Google Shape;347;p44">
            <a:extLst>
              <a:ext uri="{FF2B5EF4-FFF2-40B4-BE49-F238E27FC236}">
                <a16:creationId xmlns:a16="http://schemas.microsoft.com/office/drawing/2014/main" id="{47AB4301-784B-4500-A8BF-D5472D18583F}"/>
              </a:ext>
            </a:extLst>
          </p:cNvPr>
          <p:cNvCxnSpPr>
            <a:cxnSpLocks/>
          </p:cNvCxnSpPr>
          <p:nvPr/>
        </p:nvCxnSpPr>
        <p:spPr>
          <a:xfrm>
            <a:off x="5210175" y="3325725"/>
            <a:ext cx="3939403" cy="0"/>
          </a:xfrm>
          <a:prstGeom prst="straightConnector1">
            <a:avLst/>
          </a:prstGeom>
          <a:noFill/>
          <a:ln w="9525" cap="flat" cmpd="sng">
            <a:solidFill>
              <a:srgbClr val="434343"/>
            </a:solidFill>
            <a:prstDash val="solid"/>
            <a:round/>
            <a:headEnd type="none" w="med" len="med"/>
            <a:tailEnd type="none" w="med" len="med"/>
          </a:ln>
        </p:spPr>
      </p:cxnSp>
      <p:sp>
        <p:nvSpPr>
          <p:cNvPr id="44" name="Google Shape;933;p62">
            <a:extLst>
              <a:ext uri="{FF2B5EF4-FFF2-40B4-BE49-F238E27FC236}">
                <a16:creationId xmlns:a16="http://schemas.microsoft.com/office/drawing/2014/main" id="{410290A2-3526-40BB-AF4F-6A76ABE29FB1}"/>
              </a:ext>
            </a:extLst>
          </p:cNvPr>
          <p:cNvSpPr/>
          <p:nvPr/>
        </p:nvSpPr>
        <p:spPr>
          <a:xfrm>
            <a:off x="4572000" y="3653280"/>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tx1"/>
          </a:solidFill>
          <a:ln w="9525"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Hộp Văn bản 46">
            <a:extLst>
              <a:ext uri="{FF2B5EF4-FFF2-40B4-BE49-F238E27FC236}">
                <a16:creationId xmlns:a16="http://schemas.microsoft.com/office/drawing/2014/main" id="{10A7F712-103D-4D67-BDC7-FC45F690D334}"/>
              </a:ext>
            </a:extLst>
          </p:cNvPr>
          <p:cNvSpPr txBox="1"/>
          <p:nvPr/>
        </p:nvSpPr>
        <p:spPr>
          <a:xfrm>
            <a:off x="4877056" y="3555085"/>
            <a:ext cx="3967121" cy="646331"/>
          </a:xfrm>
          <a:prstGeom prst="rect">
            <a:avLst/>
          </a:prstGeom>
          <a:noFill/>
        </p:spPr>
        <p:txBody>
          <a:bodyPr wrap="square">
            <a:spAutoFit/>
          </a:bodyPr>
          <a:lstStyle/>
          <a:p>
            <a:r>
              <a:rPr lang="vi-VN" sz="1200" dirty="0">
                <a:solidFill>
                  <a:srgbClr val="000000"/>
                </a:solidFill>
                <a:effectLst/>
                <a:latin typeface="Lato" panose="020F0502020204030203" pitchFamily="34" charset="0"/>
                <a:ea typeface="Times New Roman" panose="02020603050405020304" pitchFamily="18" charset="0"/>
                <a:cs typeface="Lato" panose="020F0502020204030203" pitchFamily="34" charset="0"/>
              </a:rPr>
              <a:t>Việc xử lý </a:t>
            </a:r>
            <a:r>
              <a:rPr lang="vi-VN" sz="1200" dirty="0" err="1">
                <a:solidFill>
                  <a:srgbClr val="000000"/>
                </a:solidFill>
                <a:effectLst/>
                <a:latin typeface="Lato" panose="020F0502020204030203" pitchFamily="34" charset="0"/>
                <a:ea typeface="Times New Roman" panose="02020603050405020304" pitchFamily="18" charset="0"/>
                <a:cs typeface="Lato" panose="020F0502020204030203" pitchFamily="34" charset="0"/>
              </a:rPr>
              <a:t>tách</a:t>
            </a:r>
            <a:r>
              <a:rPr lang="vi-VN" sz="1200" dirty="0">
                <a:solidFill>
                  <a:srgbClr val="000000"/>
                </a:solidFill>
                <a:effectLst/>
                <a:latin typeface="Lato" panose="020F0502020204030203" pitchFamily="34" charset="0"/>
                <a:ea typeface="Times New Roman" panose="02020603050405020304" pitchFamily="18" charset="0"/>
                <a:cs typeface="Lato" panose="020F0502020204030203" pitchFamily="34" charset="0"/>
              </a:rPr>
              <a:t> từ ngôn ngữ Tiếng Việt sẽ được thực hiện </a:t>
            </a:r>
            <a:r>
              <a:rPr lang="vi-VN" sz="1200" dirty="0" err="1">
                <a:solidFill>
                  <a:srgbClr val="000000"/>
                </a:solidFill>
                <a:effectLst/>
                <a:latin typeface="Lato" panose="020F0502020204030203" pitchFamily="34" charset="0"/>
                <a:ea typeface="Times New Roman" panose="02020603050405020304" pitchFamily="18" charset="0"/>
                <a:cs typeface="Lato" panose="020F0502020204030203" pitchFamily="34" charset="0"/>
              </a:rPr>
              <a:t>dưới</a:t>
            </a:r>
            <a:r>
              <a:rPr lang="vi-VN" sz="1200" dirty="0">
                <a:solidFill>
                  <a:srgbClr val="000000"/>
                </a:solidFill>
                <a:effectLst/>
                <a:latin typeface="Lato" panose="020F0502020204030203" pitchFamily="34" charset="0"/>
                <a:ea typeface="Times New Roman" panose="02020603050405020304" pitchFamily="18" charset="0"/>
                <a:cs typeface="Lato" panose="020F0502020204030203" pitchFamily="34" charset="0"/>
              </a:rPr>
              <a:t> sự trợ giúp của thư viện </a:t>
            </a:r>
            <a:r>
              <a:rPr lang="vi-VN" sz="1200" dirty="0" err="1">
                <a:solidFill>
                  <a:srgbClr val="000000"/>
                </a:solidFill>
                <a:effectLst/>
                <a:latin typeface="Lato" panose="020F0502020204030203" pitchFamily="34" charset="0"/>
                <a:ea typeface="Times New Roman" panose="02020603050405020304" pitchFamily="18" charset="0"/>
                <a:cs typeface="Lato" panose="020F0502020204030203" pitchFamily="34" charset="0"/>
              </a:rPr>
              <a:t>Underthesea</a:t>
            </a:r>
            <a:r>
              <a:rPr lang="vi-VN" sz="1200" dirty="0">
                <a:latin typeface="Lato" panose="020F0502020204030203" pitchFamily="34" charset="0"/>
                <a:ea typeface="Times New Roman" panose="02020603050405020304" pitchFamily="18" charset="0"/>
                <a:cs typeface="Lato" panose="020F0502020204030203" pitchFamily="34" charset="0"/>
              </a:rPr>
              <a:t> và </a:t>
            </a:r>
            <a:r>
              <a:rPr lang="vi-VN" sz="1200" dirty="0" err="1">
                <a:latin typeface="Lato" panose="020F0502020204030203" pitchFamily="34" charset="0"/>
                <a:ea typeface="Times New Roman" panose="02020603050405020304" pitchFamily="18" charset="0"/>
                <a:cs typeface="Lato" panose="020F0502020204030203" pitchFamily="34" charset="0"/>
              </a:rPr>
              <a:t>BertTokenize</a:t>
            </a:r>
            <a:endParaRPr lang="vi-VN" sz="1200" dirty="0">
              <a:latin typeface="Lato" panose="020F0502020204030203" pitchFamily="34" charset="0"/>
              <a:cs typeface="Lato" panose="020F0502020204030203" pitchFamily="34" charset="0"/>
            </a:endParaRPr>
          </a:p>
        </p:txBody>
      </p:sp>
      <p:pic>
        <p:nvPicPr>
          <p:cNvPr id="22" name="Hình ảnh 21">
            <a:extLst>
              <a:ext uri="{FF2B5EF4-FFF2-40B4-BE49-F238E27FC236}">
                <a16:creationId xmlns:a16="http://schemas.microsoft.com/office/drawing/2014/main" id="{EB7F6C56-5C74-471C-8A10-EE7A7734AD23}"/>
              </a:ext>
            </a:extLst>
          </p:cNvPr>
          <p:cNvPicPr>
            <a:picLocks noChangeAspect="1"/>
          </p:cNvPicPr>
          <p:nvPr/>
        </p:nvPicPr>
        <p:blipFill>
          <a:blip r:embed="rId4"/>
          <a:stretch>
            <a:fillRect/>
          </a:stretch>
        </p:blipFill>
        <p:spPr>
          <a:xfrm>
            <a:off x="1986280" y="3033415"/>
            <a:ext cx="2118741" cy="19633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p:tgtEl>
                                          <p:spTgt spid="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555239" y="190637"/>
            <a:ext cx="6033522"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600" b="1" dirty="0">
                <a:effectLst/>
                <a:latin typeface="iCiel Gotham Ultra" pitchFamily="50" charset="0"/>
                <a:ea typeface="Times New Roman" panose="02020603050405020304" pitchFamily="18" charset="0"/>
                <a:cs typeface="iCiel Gotham Ultra" pitchFamily="50" charset="0"/>
              </a:rPr>
              <a:t>GÁN NHÃN CÁC THỰC THỂ</a:t>
            </a:r>
            <a:br>
              <a:rPr lang="en-US" sz="2600" b="1" dirty="0">
                <a:effectLst/>
                <a:latin typeface="iCiel Gotham Ultra" pitchFamily="50" charset="0"/>
                <a:ea typeface="Times New Roman" panose="02020603050405020304" pitchFamily="18" charset="0"/>
                <a:cs typeface="iCiel Gotham Ultra" pitchFamily="50" charset="0"/>
              </a:rPr>
            </a:br>
            <a:r>
              <a:rPr lang="en-US" sz="2600" b="1" dirty="0">
                <a:effectLst/>
                <a:latin typeface="iCiel Gotham Ultra" pitchFamily="50" charset="0"/>
                <a:ea typeface="Times New Roman" panose="02020603050405020304" pitchFamily="18" charset="0"/>
                <a:cs typeface="iCiel Gotham Ultra" pitchFamily="50" charset="0"/>
              </a:rPr>
              <a:t> (</a:t>
            </a:r>
            <a:r>
              <a:rPr lang="en-US" sz="2600" b="1" dirty="0">
                <a:solidFill>
                  <a:srgbClr val="000000"/>
                </a:solidFill>
                <a:effectLst/>
                <a:latin typeface="iCiel Gotham Ultra" pitchFamily="50" charset="0"/>
                <a:ea typeface="Calibri" panose="020F0502020204030204" pitchFamily="34" charset="0"/>
                <a:cs typeface="iCiel Gotham Ultra" pitchFamily="50" charset="0"/>
              </a:rPr>
              <a:t>PART-OF-SPEECH TAGGING)</a:t>
            </a:r>
            <a:endParaRPr lang="en-US" sz="2600" dirty="0">
              <a:latin typeface="iCiel Gotham Ultra" pitchFamily="50" charset="0"/>
              <a:cs typeface="iCiel Gotham Ultra" pitchFamily="50" charset="0"/>
            </a:endParaRPr>
          </a:p>
        </p:txBody>
      </p:sp>
      <p:cxnSp>
        <p:nvCxnSpPr>
          <p:cNvPr id="304" name="Google Shape;304;p43"/>
          <p:cNvCxnSpPr/>
          <p:nvPr/>
        </p:nvCxnSpPr>
        <p:spPr>
          <a:xfrm>
            <a:off x="4145682" y="3171664"/>
            <a:ext cx="0" cy="1647600"/>
          </a:xfrm>
          <a:prstGeom prst="straightConnector1">
            <a:avLst/>
          </a:prstGeom>
          <a:noFill/>
          <a:ln w="9525" cap="flat" cmpd="sng">
            <a:solidFill>
              <a:srgbClr val="595959"/>
            </a:solidFill>
            <a:prstDash val="solid"/>
            <a:round/>
            <a:headEnd type="none" w="med" len="med"/>
            <a:tailEnd type="none" w="med" len="med"/>
          </a:ln>
        </p:spPr>
      </p:cxnSp>
      <p:pic>
        <p:nvPicPr>
          <p:cNvPr id="15" name="Hình ảnh 14" descr="Ảnh có chứa bàn&#10;&#10;Mô tả được tạo tự động">
            <a:extLst>
              <a:ext uri="{FF2B5EF4-FFF2-40B4-BE49-F238E27FC236}">
                <a16:creationId xmlns:a16="http://schemas.microsoft.com/office/drawing/2014/main" id="{707F8406-E194-4FF8-A420-D463EC493E8A}"/>
              </a:ext>
            </a:extLst>
          </p:cNvPr>
          <p:cNvPicPr>
            <a:picLocks noChangeAspect="1"/>
          </p:cNvPicPr>
          <p:nvPr/>
        </p:nvPicPr>
        <p:blipFill>
          <a:blip r:embed="rId3"/>
          <a:stretch>
            <a:fillRect/>
          </a:stretch>
        </p:blipFill>
        <p:spPr>
          <a:xfrm>
            <a:off x="237942" y="2934818"/>
            <a:ext cx="3453815" cy="2028431"/>
          </a:xfrm>
          <a:prstGeom prst="rect">
            <a:avLst/>
          </a:prstGeom>
        </p:spPr>
      </p:pic>
      <p:pic>
        <p:nvPicPr>
          <p:cNvPr id="17" name="Hình ảnh 16">
            <a:extLst>
              <a:ext uri="{FF2B5EF4-FFF2-40B4-BE49-F238E27FC236}">
                <a16:creationId xmlns:a16="http://schemas.microsoft.com/office/drawing/2014/main" id="{28E58DBD-6ADA-4FC8-95A5-F9FF3D9F1D6B}"/>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7200"/>
                    </a14:imgEffect>
                    <a14:imgEffect>
                      <a14:saturation sat="0"/>
                    </a14:imgEffect>
                  </a14:imgLayer>
                </a14:imgProps>
              </a:ext>
            </a:extLst>
          </a:blip>
          <a:srcRect b="31834"/>
          <a:stretch/>
        </p:blipFill>
        <p:spPr>
          <a:xfrm>
            <a:off x="4762756" y="3628784"/>
            <a:ext cx="3897561" cy="1047992"/>
          </a:xfrm>
          <a:prstGeom prst="rect">
            <a:avLst/>
          </a:prstGeom>
        </p:spPr>
      </p:pic>
      <p:sp>
        <p:nvSpPr>
          <p:cNvPr id="61" name="Hộp Văn bản 60">
            <a:extLst>
              <a:ext uri="{FF2B5EF4-FFF2-40B4-BE49-F238E27FC236}">
                <a16:creationId xmlns:a16="http://schemas.microsoft.com/office/drawing/2014/main" id="{276ED1A0-DD7D-4BEE-95D3-4782CFA22208}"/>
              </a:ext>
            </a:extLst>
          </p:cNvPr>
          <p:cNvSpPr txBox="1"/>
          <p:nvPr/>
        </p:nvSpPr>
        <p:spPr>
          <a:xfrm>
            <a:off x="2596351" y="1399733"/>
            <a:ext cx="4372008" cy="692497"/>
          </a:xfrm>
          <a:prstGeom prst="rect">
            <a:avLst/>
          </a:prstGeom>
          <a:noFill/>
        </p:spPr>
        <p:txBody>
          <a:bodyPr wrap="square">
            <a:spAutoFit/>
          </a:bodyPr>
          <a:lstStyle/>
          <a:p>
            <a:r>
              <a:rPr lang="vi-VN" sz="1300" dirty="0" err="1">
                <a:latin typeface="Lato" panose="020F0502020204030203" pitchFamily="34" charset="0"/>
                <a:cs typeface="Lato" panose="020F0502020204030203" pitchFamily="34" charset="0"/>
              </a:rPr>
              <a:t>Gán</a:t>
            </a:r>
            <a:r>
              <a:rPr lang="vi-VN" sz="1300" dirty="0">
                <a:latin typeface="Lato" panose="020F0502020204030203" pitchFamily="34" charset="0"/>
                <a:cs typeface="Lato" panose="020F0502020204030203" pitchFamily="34" charset="0"/>
              </a:rPr>
              <a:t> </a:t>
            </a:r>
            <a:r>
              <a:rPr lang="vi-VN" sz="1300" dirty="0" err="1">
                <a:latin typeface="Lato" panose="020F0502020204030203" pitchFamily="34" charset="0"/>
                <a:cs typeface="Lato" panose="020F0502020204030203" pitchFamily="34" charset="0"/>
              </a:rPr>
              <a:t>nhãn</a:t>
            </a:r>
            <a:r>
              <a:rPr lang="vi-VN" sz="1300" dirty="0">
                <a:latin typeface="Lato" panose="020F0502020204030203" pitchFamily="34" charset="0"/>
                <a:cs typeface="Lato" panose="020F0502020204030203" pitchFamily="34" charset="0"/>
              </a:rPr>
              <a:t> các thực thể đã được </a:t>
            </a:r>
            <a:r>
              <a:rPr lang="vi-VN" sz="1300" dirty="0" err="1">
                <a:latin typeface="Lato" panose="020F0502020204030203" pitchFamily="34" charset="0"/>
                <a:cs typeface="Lato" panose="020F0502020204030203" pitchFamily="34" charset="0"/>
              </a:rPr>
              <a:t>tách</a:t>
            </a:r>
            <a:r>
              <a:rPr lang="vi-VN" sz="1300" dirty="0">
                <a:latin typeface="Lato" panose="020F0502020204030203" pitchFamily="34" charset="0"/>
                <a:cs typeface="Lato" panose="020F0502020204030203" pitchFamily="34" charset="0"/>
              </a:rPr>
              <a:t> ra và sử dụng cơ sở dữ liệu có sẵn để tạo lập </a:t>
            </a:r>
            <a:r>
              <a:rPr lang="vi-VN" sz="1300" dirty="0" err="1">
                <a:latin typeface="Lato" panose="020F0502020204030203" pitchFamily="34" charset="0"/>
                <a:cs typeface="Lato" panose="020F0502020204030203" pitchFamily="34" charset="0"/>
              </a:rPr>
              <a:t>nhãn</a:t>
            </a:r>
            <a:r>
              <a:rPr lang="vi-VN" sz="1300" dirty="0">
                <a:latin typeface="Lato" panose="020F0502020204030203" pitchFamily="34" charset="0"/>
                <a:cs typeface="Lato" panose="020F0502020204030203" pitchFamily="34" charset="0"/>
              </a:rPr>
              <a:t> </a:t>
            </a:r>
            <a:r>
              <a:rPr lang="vi-VN" sz="1300" dirty="0" err="1">
                <a:latin typeface="Lato" panose="020F0502020204030203" pitchFamily="34" charset="0"/>
                <a:cs typeface="Lato" panose="020F0502020204030203" pitchFamily="34" charset="0"/>
              </a:rPr>
              <a:t>gán</a:t>
            </a:r>
            <a:r>
              <a:rPr lang="vi-VN" sz="1300" dirty="0">
                <a:latin typeface="Lato" panose="020F0502020204030203" pitchFamily="34" charset="0"/>
                <a:cs typeface="Lato" panose="020F0502020204030203" pitchFamily="34" charset="0"/>
              </a:rPr>
              <a:t> mới theo phương pháp thủ công</a:t>
            </a:r>
          </a:p>
        </p:txBody>
      </p:sp>
      <p:sp>
        <p:nvSpPr>
          <p:cNvPr id="64" name="Hộp Văn bản 63">
            <a:extLst>
              <a:ext uri="{FF2B5EF4-FFF2-40B4-BE49-F238E27FC236}">
                <a16:creationId xmlns:a16="http://schemas.microsoft.com/office/drawing/2014/main" id="{43132E48-4EE3-45E4-89DE-EE04CE8A0D4F}"/>
              </a:ext>
            </a:extLst>
          </p:cNvPr>
          <p:cNvSpPr txBox="1"/>
          <p:nvPr/>
        </p:nvSpPr>
        <p:spPr>
          <a:xfrm>
            <a:off x="2596351" y="2208682"/>
            <a:ext cx="4086222" cy="492443"/>
          </a:xfrm>
          <a:prstGeom prst="rect">
            <a:avLst/>
          </a:prstGeom>
          <a:noFill/>
        </p:spPr>
        <p:txBody>
          <a:bodyPr wrap="square">
            <a:spAutoFit/>
          </a:bodyPr>
          <a:lstStyle/>
          <a:p>
            <a:r>
              <a:rPr lang="vi-VN" sz="1300" dirty="0">
                <a:effectLst/>
                <a:latin typeface="Lato" panose="020F0502020204030203" pitchFamily="34" charset="0"/>
                <a:ea typeface="Times New Roman" panose="02020603050405020304" pitchFamily="18" charset="0"/>
                <a:cs typeface="Lato" panose="020F0502020204030203" pitchFamily="34" charset="0"/>
              </a:rPr>
              <a:t>Các thuật toán gắn </a:t>
            </a:r>
            <a:r>
              <a:rPr lang="vi-VN" sz="1300" dirty="0" err="1">
                <a:effectLst/>
                <a:latin typeface="Lato" panose="020F0502020204030203" pitchFamily="34" charset="0"/>
                <a:ea typeface="Times New Roman" panose="02020603050405020304" pitchFamily="18" charset="0"/>
                <a:cs typeface="Lato" panose="020F0502020204030203" pitchFamily="34" charset="0"/>
              </a:rPr>
              <a:t>thẻ</a:t>
            </a:r>
            <a:r>
              <a:rPr lang="vi-VN" sz="1300" dirty="0">
                <a:effectLst/>
                <a:latin typeface="Lato" panose="020F0502020204030203" pitchFamily="34" charset="0"/>
                <a:ea typeface="Times New Roman" panose="02020603050405020304" pitchFamily="18" charset="0"/>
                <a:cs typeface="Lato" panose="020F0502020204030203" pitchFamily="34" charset="0"/>
              </a:rPr>
              <a:t> POS được chia thành hai nhóm đặc biệt: dựa trên quy tắc và </a:t>
            </a:r>
            <a:r>
              <a:rPr lang="vi-VN" sz="1300" dirty="0" err="1">
                <a:effectLst/>
                <a:latin typeface="Lato" panose="020F0502020204030203" pitchFamily="34" charset="0"/>
                <a:ea typeface="Times New Roman" panose="02020603050405020304" pitchFamily="18" charset="0"/>
                <a:cs typeface="Lato" panose="020F0502020204030203" pitchFamily="34" charset="0"/>
              </a:rPr>
              <a:t>ngẫu</a:t>
            </a:r>
            <a:r>
              <a:rPr lang="vi-VN" sz="1300" dirty="0">
                <a:effectLst/>
                <a:latin typeface="Lato" panose="020F0502020204030203" pitchFamily="34" charset="0"/>
                <a:ea typeface="Times New Roman" panose="02020603050405020304" pitchFamily="18" charset="0"/>
                <a:cs typeface="Lato" panose="020F0502020204030203" pitchFamily="34" charset="0"/>
              </a:rPr>
              <a:t> nhiên.</a:t>
            </a:r>
            <a:endParaRPr lang="vi-VN" sz="1300" dirty="0">
              <a:latin typeface="Lato" panose="020F0502020204030203" pitchFamily="34" charset="0"/>
              <a:cs typeface="Lato" panose="020F0502020204030203" pitchFamily="34" charset="0"/>
            </a:endParaRPr>
          </a:p>
        </p:txBody>
      </p:sp>
      <p:grpSp>
        <p:nvGrpSpPr>
          <p:cNvPr id="65" name="Google Shape;5291;p68">
            <a:extLst>
              <a:ext uri="{FF2B5EF4-FFF2-40B4-BE49-F238E27FC236}">
                <a16:creationId xmlns:a16="http://schemas.microsoft.com/office/drawing/2014/main" id="{38248E1B-F085-42C5-88FD-9EE5E000223F}"/>
              </a:ext>
            </a:extLst>
          </p:cNvPr>
          <p:cNvGrpSpPr/>
          <p:nvPr/>
        </p:nvGrpSpPr>
        <p:grpSpPr>
          <a:xfrm>
            <a:off x="2350827" y="1472894"/>
            <a:ext cx="173832" cy="173805"/>
            <a:chOff x="2685825" y="840375"/>
            <a:chExt cx="481900" cy="481825"/>
          </a:xfrm>
          <a:solidFill>
            <a:schemeClr val="tx1">
              <a:lumMod val="75000"/>
              <a:lumOff val="25000"/>
            </a:schemeClr>
          </a:solidFill>
        </p:grpSpPr>
        <p:sp>
          <p:nvSpPr>
            <p:cNvPr id="66" name="Google Shape;5292;p68">
              <a:extLst>
                <a:ext uri="{FF2B5EF4-FFF2-40B4-BE49-F238E27FC236}">
                  <a16:creationId xmlns:a16="http://schemas.microsoft.com/office/drawing/2014/main" id="{C6CC1509-CB00-42D8-96F6-0C37A7EF6916}"/>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5293;p68">
              <a:extLst>
                <a:ext uri="{FF2B5EF4-FFF2-40B4-BE49-F238E27FC236}">
                  <a16:creationId xmlns:a16="http://schemas.microsoft.com/office/drawing/2014/main" id="{F65B7C8B-D799-4E4B-980D-FE8F3C17B4E5}"/>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8" name="Google Shape;5291;p68">
            <a:extLst>
              <a:ext uri="{FF2B5EF4-FFF2-40B4-BE49-F238E27FC236}">
                <a16:creationId xmlns:a16="http://schemas.microsoft.com/office/drawing/2014/main" id="{CF18D800-78FB-4C77-AD1B-1F6D6DE4EFC9}"/>
              </a:ext>
            </a:extLst>
          </p:cNvPr>
          <p:cNvGrpSpPr/>
          <p:nvPr/>
        </p:nvGrpSpPr>
        <p:grpSpPr>
          <a:xfrm>
            <a:off x="2350827" y="2314062"/>
            <a:ext cx="173832" cy="173805"/>
            <a:chOff x="2685825" y="840375"/>
            <a:chExt cx="481900" cy="481825"/>
          </a:xfrm>
          <a:solidFill>
            <a:schemeClr val="tx1">
              <a:lumMod val="75000"/>
              <a:lumOff val="25000"/>
            </a:schemeClr>
          </a:solidFill>
        </p:grpSpPr>
        <p:sp>
          <p:nvSpPr>
            <p:cNvPr id="69" name="Google Shape;5292;p68">
              <a:extLst>
                <a:ext uri="{FF2B5EF4-FFF2-40B4-BE49-F238E27FC236}">
                  <a16:creationId xmlns:a16="http://schemas.microsoft.com/office/drawing/2014/main" id="{42DFA57D-36C8-44E1-9704-4B52BDD63C0E}"/>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5293;p68">
              <a:extLst>
                <a:ext uri="{FF2B5EF4-FFF2-40B4-BE49-F238E27FC236}">
                  <a16:creationId xmlns:a16="http://schemas.microsoft.com/office/drawing/2014/main" id="{A1A04CA0-FCCE-4F56-BBBB-F53BFEA5385A}"/>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latin typeface="iCiel Gotham Ultra" pitchFamily="50" charset="0"/>
                <a:cs typeface="iCiel Gotham Ultra" pitchFamily="50" charset="0"/>
              </a:rPr>
              <a:t>KẾT QUẢ</a:t>
            </a:r>
            <a:endParaRPr dirty="0">
              <a:latin typeface="iCiel Gotham Ultra" pitchFamily="50" charset="0"/>
              <a:cs typeface="iCiel Gotham Ultra" pitchFamily="50" charset="0"/>
            </a:endParaRPr>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76" name="Google Shape;297;p43">
            <a:extLst>
              <a:ext uri="{FF2B5EF4-FFF2-40B4-BE49-F238E27FC236}">
                <a16:creationId xmlns:a16="http://schemas.microsoft.com/office/drawing/2014/main" id="{4D422851-AA0C-4CCB-86B9-248D835C5CBF}"/>
              </a:ext>
            </a:extLst>
          </p:cNvPr>
          <p:cNvSpPr txBox="1">
            <a:spLocks/>
          </p:cNvSpPr>
          <p:nvPr/>
        </p:nvSpPr>
        <p:spPr>
          <a:xfrm>
            <a:off x="677625" y="199916"/>
            <a:ext cx="778875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434343"/>
              </a:buClr>
              <a:buSzPts val="11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100"/>
              <a:buFont typeface="Roboto Condensed Light"/>
              <a:buNone/>
              <a:defRPr sz="1100" b="0" i="0" u="none" strike="noStrike" cap="none">
                <a:solidFill>
                  <a:srgbClr val="434343"/>
                </a:solidFill>
                <a:latin typeface="Roboto Condensed Light"/>
                <a:ea typeface="Roboto Condensed Light"/>
                <a:cs typeface="Roboto Condensed Light"/>
                <a:sym typeface="Roboto Condensed Light"/>
              </a:defRPr>
            </a:lvl9pPr>
          </a:lstStyle>
          <a:p>
            <a:pPr marL="457200" lvl="1" indent="0" algn="ctr">
              <a:lnSpc>
                <a:spcPct val="150000"/>
              </a:lnSpc>
              <a:spcBef>
                <a:spcPts val="600"/>
              </a:spcBef>
              <a:spcAft>
                <a:spcPts val="300"/>
              </a:spcAft>
            </a:pPr>
            <a:r>
              <a:rPr lang="vi-VN" sz="2600" b="1" dirty="0">
                <a:effectLst/>
                <a:latin typeface="iCiel Gotham Ultra" pitchFamily="50" charset="0"/>
                <a:ea typeface="Times New Roman" panose="02020603050405020304" pitchFamily="18" charset="0"/>
                <a:cs typeface="iCiel Gotham Ultra" pitchFamily="50" charset="0"/>
              </a:rPr>
              <a:t>PRE-TRAINED MODEL</a:t>
            </a:r>
            <a:endParaRPr lang="vi-VN" sz="2600" dirty="0">
              <a:effectLst/>
              <a:latin typeface="iCiel Gotham Ultra" pitchFamily="50" charset="0"/>
              <a:ea typeface="Calibri" panose="020F0502020204030204" pitchFamily="34" charset="0"/>
              <a:cs typeface="iCiel Gotham Ultra" pitchFamily="50" charset="0"/>
            </a:endParaRPr>
          </a:p>
        </p:txBody>
      </p:sp>
      <p:pic>
        <p:nvPicPr>
          <p:cNvPr id="29" name="Hình ảnh 28" descr="Ảnh có chứa văn bản, đồng hồ&#10;&#10;Mô tả được tạo tự động">
            <a:extLst>
              <a:ext uri="{FF2B5EF4-FFF2-40B4-BE49-F238E27FC236}">
                <a16:creationId xmlns:a16="http://schemas.microsoft.com/office/drawing/2014/main" id="{7FF78861-2D95-4C6B-999B-F6BDB0100460}"/>
              </a:ext>
            </a:extLst>
          </p:cNvPr>
          <p:cNvPicPr>
            <a:picLocks noChangeAspect="1"/>
          </p:cNvPicPr>
          <p:nvPr/>
        </p:nvPicPr>
        <p:blipFill>
          <a:blip r:embed="rId3"/>
          <a:stretch>
            <a:fillRect/>
          </a:stretch>
        </p:blipFill>
        <p:spPr>
          <a:xfrm>
            <a:off x="422787" y="1768811"/>
            <a:ext cx="3598606" cy="1300606"/>
          </a:xfrm>
          <a:prstGeom prst="rect">
            <a:avLst/>
          </a:prstGeom>
        </p:spPr>
      </p:pic>
      <p:pic>
        <p:nvPicPr>
          <p:cNvPr id="79" name="Picture 15">
            <a:extLst>
              <a:ext uri="{FF2B5EF4-FFF2-40B4-BE49-F238E27FC236}">
                <a16:creationId xmlns:a16="http://schemas.microsoft.com/office/drawing/2014/main" id="{A9067C2A-0781-4E97-9C66-E3A2E38F2BDE}"/>
              </a:ext>
            </a:extLst>
          </p:cNvPr>
          <p:cNvPicPr/>
          <p:nvPr/>
        </p:nvPicPr>
        <p:blipFill rotWithShape="1">
          <a:blip r:embed="rId4">
            <a:extLst>
              <a:ext uri="{28A0092B-C50C-407E-A947-70E740481C1C}">
                <a14:useLocalDpi xmlns:a14="http://schemas.microsoft.com/office/drawing/2010/main" val="0"/>
              </a:ext>
            </a:extLst>
          </a:blip>
          <a:srcRect t="3895" r="42407" b="83109"/>
          <a:stretch/>
        </p:blipFill>
        <p:spPr bwMode="auto">
          <a:xfrm>
            <a:off x="859479" y="3495440"/>
            <a:ext cx="7417977" cy="1096908"/>
          </a:xfrm>
          <a:prstGeom prst="rect">
            <a:avLst/>
          </a:prstGeom>
          <a:noFill/>
          <a:ln>
            <a:noFill/>
          </a:ln>
        </p:spPr>
      </p:pic>
      <p:sp>
        <p:nvSpPr>
          <p:cNvPr id="81" name="Hộp Văn bản 80">
            <a:extLst>
              <a:ext uri="{FF2B5EF4-FFF2-40B4-BE49-F238E27FC236}">
                <a16:creationId xmlns:a16="http://schemas.microsoft.com/office/drawing/2014/main" id="{D477AABA-AAB7-4992-86B7-5CB3C7AFD104}"/>
              </a:ext>
            </a:extLst>
          </p:cNvPr>
          <p:cNvSpPr txBox="1"/>
          <p:nvPr/>
        </p:nvSpPr>
        <p:spPr>
          <a:xfrm>
            <a:off x="4896464" y="1544027"/>
            <a:ext cx="4247536" cy="1553502"/>
          </a:xfrm>
          <a:prstGeom prst="rect">
            <a:avLst/>
          </a:prstGeom>
          <a:noFill/>
        </p:spPr>
        <p:txBody>
          <a:bodyPr wrap="square">
            <a:spAutoFit/>
          </a:bodyPr>
          <a:lstStyle/>
          <a:p>
            <a:pPr>
              <a:lnSpc>
                <a:spcPct val="150000"/>
              </a:lnSpc>
              <a:spcBef>
                <a:spcPts val="600"/>
              </a:spcBef>
              <a:spcAft>
                <a:spcPts val="300"/>
              </a:spcAft>
            </a:pPr>
            <a:r>
              <a:rPr lang="vi-VN" sz="1200" dirty="0">
                <a:effectLst/>
                <a:latin typeface="Lato" panose="020F0502020204030203" pitchFamily="34" charset="0"/>
                <a:ea typeface="Times New Roman" panose="02020603050405020304" pitchFamily="18" charset="0"/>
                <a:cs typeface="Lato" panose="020F0502020204030203" pitchFamily="34" charset="0"/>
              </a:rPr>
              <a:t>Sau khi xong công đoạn xử </a:t>
            </a:r>
            <a:r>
              <a:rPr lang="vi-VN" sz="1200" dirty="0" err="1">
                <a:effectLst/>
                <a:latin typeface="Lato" panose="020F0502020204030203" pitchFamily="34" charset="0"/>
                <a:ea typeface="Times New Roman" panose="02020603050405020304" pitchFamily="18" charset="0"/>
                <a:cs typeface="Lato" panose="020F0502020204030203" pitchFamily="34" charset="0"/>
              </a:rPr>
              <a:t>lí</a:t>
            </a:r>
            <a:r>
              <a:rPr lang="vi-VN" sz="1200" dirty="0">
                <a:effectLst/>
                <a:latin typeface="Lato" panose="020F0502020204030203" pitchFamily="34" charset="0"/>
                <a:ea typeface="Times New Roman" panose="02020603050405020304" pitchFamily="18" charset="0"/>
                <a:cs typeface="Lato" panose="020F0502020204030203" pitchFamily="34" charset="0"/>
              </a:rPr>
              <a:t> sẽ có một </a:t>
            </a:r>
            <a:r>
              <a:rPr lang="vi-VN" sz="1200" dirty="0" err="1">
                <a:effectLst/>
                <a:latin typeface="Lato" panose="020F0502020204030203" pitchFamily="34" charset="0"/>
                <a:ea typeface="Times New Roman" panose="02020603050405020304" pitchFamily="18" charset="0"/>
                <a:cs typeface="Lato" panose="020F0502020204030203" pitchFamily="34" charset="0"/>
              </a:rPr>
              <a:t>list</a:t>
            </a:r>
            <a:r>
              <a:rPr lang="vi-VN" sz="1200" dirty="0">
                <a:effectLst/>
                <a:latin typeface="Lato" panose="020F0502020204030203" pitchFamily="34" charset="0"/>
                <a:ea typeface="Times New Roman" panose="02020603050405020304" pitchFamily="18" charset="0"/>
                <a:cs typeface="Lato" panose="020F0502020204030203" pitchFamily="34" charset="0"/>
              </a:rPr>
              <a:t> </a:t>
            </a:r>
            <a:r>
              <a:rPr lang="vi-VN" sz="1200" dirty="0" err="1">
                <a:effectLst/>
                <a:latin typeface="Lato" panose="020F0502020204030203" pitchFamily="34" charset="0"/>
                <a:ea typeface="Times New Roman" panose="02020603050405020304" pitchFamily="18" charset="0"/>
                <a:cs typeface="Lato" panose="020F0502020204030203" pitchFamily="34" charset="0"/>
              </a:rPr>
              <a:t>chứa</a:t>
            </a:r>
            <a:r>
              <a:rPr lang="vi-VN" sz="1200" dirty="0">
                <a:effectLst/>
                <a:latin typeface="Lato" panose="020F0502020204030203" pitchFamily="34" charset="0"/>
                <a:ea typeface="Times New Roman" panose="02020603050405020304" pitchFamily="18" charset="0"/>
                <a:cs typeface="Lato" panose="020F0502020204030203" pitchFamily="34" charset="0"/>
              </a:rPr>
              <a:t> các dữ liệu đã qua </a:t>
            </a:r>
            <a:r>
              <a:rPr lang="vi-VN" sz="1200" dirty="0" err="1">
                <a:effectLst/>
                <a:latin typeface="Lato" panose="020F0502020204030203" pitchFamily="34" charset="0"/>
                <a:ea typeface="Times New Roman" panose="02020603050405020304" pitchFamily="18" charset="0"/>
                <a:cs typeface="Lato" panose="020F0502020204030203" pitchFamily="34" charset="0"/>
              </a:rPr>
              <a:t>tách</a:t>
            </a:r>
            <a:r>
              <a:rPr lang="vi-VN" sz="1200" dirty="0">
                <a:effectLst/>
                <a:latin typeface="Lato" panose="020F0502020204030203" pitchFamily="34" charset="0"/>
                <a:ea typeface="Times New Roman" panose="02020603050405020304" pitchFamily="18" charset="0"/>
                <a:cs typeface="Lato" panose="020F0502020204030203" pitchFamily="34" charset="0"/>
              </a:rPr>
              <a:t> từ, ứng với </a:t>
            </a:r>
            <a:r>
              <a:rPr lang="vi-VN" sz="1200" dirty="0" err="1">
                <a:effectLst/>
                <a:latin typeface="Lato" panose="020F0502020204030203" pitchFamily="34" charset="0"/>
                <a:ea typeface="Times New Roman" panose="02020603050405020304" pitchFamily="18" charset="0"/>
                <a:cs typeface="Lato" panose="020F0502020204030203" pitchFamily="34" charset="0"/>
              </a:rPr>
              <a:t>list</a:t>
            </a:r>
            <a:r>
              <a:rPr lang="vi-VN" sz="1200" dirty="0">
                <a:effectLst/>
                <a:latin typeface="Lato" panose="020F0502020204030203" pitchFamily="34" charset="0"/>
                <a:ea typeface="Times New Roman" panose="02020603050405020304" pitchFamily="18" charset="0"/>
                <a:cs typeface="Lato" panose="020F0502020204030203" pitchFamily="34" charset="0"/>
              </a:rPr>
              <a:t> </a:t>
            </a:r>
            <a:r>
              <a:rPr lang="vi-VN" sz="1200" dirty="0" err="1">
                <a:effectLst/>
                <a:latin typeface="Lato" panose="020F0502020204030203" pitchFamily="34" charset="0"/>
                <a:ea typeface="Times New Roman" panose="02020603050405020304" pitchFamily="18" charset="0"/>
                <a:cs typeface="Lato" panose="020F0502020204030203" pitchFamily="34" charset="0"/>
              </a:rPr>
              <a:t>label</a:t>
            </a:r>
            <a:r>
              <a:rPr lang="vi-VN" sz="1200" dirty="0">
                <a:effectLst/>
                <a:latin typeface="Lato" panose="020F0502020204030203" pitchFamily="34" charset="0"/>
                <a:ea typeface="Times New Roman" panose="02020603050405020304" pitchFamily="18" charset="0"/>
                <a:cs typeface="Lato" panose="020F0502020204030203" pitchFamily="34" charset="0"/>
              </a:rPr>
              <a:t> là các </a:t>
            </a:r>
            <a:r>
              <a:rPr lang="vi-VN" sz="1200" dirty="0" err="1">
                <a:effectLst/>
                <a:latin typeface="Lato" panose="020F0502020204030203" pitchFamily="34" charset="0"/>
                <a:ea typeface="Times New Roman" panose="02020603050405020304" pitchFamily="18" charset="0"/>
                <a:cs typeface="Lato" panose="020F0502020204030203" pitchFamily="34" charset="0"/>
              </a:rPr>
              <a:t>nhãn</a:t>
            </a:r>
            <a:r>
              <a:rPr lang="vi-VN" sz="1200" dirty="0">
                <a:effectLst/>
                <a:latin typeface="Lato" panose="020F0502020204030203" pitchFamily="34" charset="0"/>
                <a:ea typeface="Times New Roman" panose="02020603050405020304" pitchFamily="18" charset="0"/>
                <a:cs typeface="Lato" panose="020F0502020204030203" pitchFamily="34" charset="0"/>
              </a:rPr>
              <a:t> </a:t>
            </a:r>
            <a:r>
              <a:rPr lang="vi-VN" sz="1200" dirty="0" err="1">
                <a:effectLst/>
                <a:latin typeface="Lato" panose="020F0502020204030203" pitchFamily="34" charset="0"/>
                <a:ea typeface="Times New Roman" panose="02020603050405020304" pitchFamily="18" charset="0"/>
                <a:cs typeface="Lato" panose="020F0502020204030203" pitchFamily="34" charset="0"/>
              </a:rPr>
              <a:t>dán</a:t>
            </a:r>
            <a:r>
              <a:rPr lang="vi-VN" sz="1200" dirty="0">
                <a:effectLst/>
                <a:latin typeface="Lato" panose="020F0502020204030203" pitchFamily="34" charset="0"/>
                <a:ea typeface="Times New Roman" panose="02020603050405020304" pitchFamily="18" charset="0"/>
                <a:cs typeface="Lato" panose="020F0502020204030203" pitchFamily="34" charset="0"/>
              </a:rPr>
              <a:t> 0 và 1. </a:t>
            </a:r>
          </a:p>
          <a:p>
            <a:pPr>
              <a:lnSpc>
                <a:spcPct val="150000"/>
              </a:lnSpc>
              <a:spcBef>
                <a:spcPts val="600"/>
              </a:spcBef>
              <a:spcAft>
                <a:spcPts val="300"/>
              </a:spcAft>
            </a:pPr>
            <a:r>
              <a:rPr lang="vi-VN" sz="1200" dirty="0">
                <a:effectLst/>
                <a:latin typeface="Lato" panose="020F0502020204030203" pitchFamily="34" charset="0"/>
                <a:ea typeface="Times New Roman" panose="02020603050405020304" pitchFamily="18" charset="0"/>
                <a:cs typeface="Lato" panose="020F0502020204030203" pitchFamily="34" charset="0"/>
              </a:rPr>
              <a:t>Tạo một </a:t>
            </a:r>
            <a:r>
              <a:rPr lang="vi-VN" sz="1200" dirty="0" err="1">
                <a:effectLst/>
                <a:latin typeface="Lato" panose="020F0502020204030203" pitchFamily="34" charset="0"/>
                <a:ea typeface="Times New Roman" panose="02020603050405020304" pitchFamily="18" charset="0"/>
                <a:cs typeface="Lato" panose="020F0502020204030203" pitchFamily="34" charset="0"/>
              </a:rPr>
              <a:t>mask</a:t>
            </a:r>
            <a:r>
              <a:rPr lang="vi-VN" sz="1200" dirty="0">
                <a:effectLst/>
                <a:latin typeface="Lato" panose="020F0502020204030203" pitchFamily="34" charset="0"/>
                <a:ea typeface="Times New Roman" panose="02020603050405020304" pitchFamily="18" charset="0"/>
                <a:cs typeface="Lato" panose="020F0502020204030203" pitchFamily="34" charset="0"/>
              </a:rPr>
              <a:t> gồm các giá trị 0, 1 để làm đầu vào cho thư viện </a:t>
            </a:r>
            <a:r>
              <a:rPr lang="vi-VN" sz="1200" dirty="0" err="1">
                <a:effectLst/>
                <a:latin typeface="Lato" panose="020F0502020204030203" pitchFamily="34" charset="0"/>
                <a:ea typeface="Times New Roman" panose="02020603050405020304" pitchFamily="18" charset="0"/>
                <a:cs typeface="Lato" panose="020F0502020204030203" pitchFamily="34" charset="0"/>
              </a:rPr>
              <a:t>transformers</a:t>
            </a:r>
            <a:r>
              <a:rPr lang="vi-VN" sz="1200" dirty="0">
                <a:effectLst/>
                <a:latin typeface="Lato" panose="020F0502020204030203" pitchFamily="34" charset="0"/>
                <a:ea typeface="Times New Roman" panose="02020603050405020304" pitchFamily="18" charset="0"/>
                <a:cs typeface="Lato" panose="020F0502020204030203" pitchFamily="34" charset="0"/>
              </a:rPr>
              <a:t>, </a:t>
            </a:r>
            <a:r>
              <a:rPr lang="vi-VN" sz="1200" dirty="0" err="1">
                <a:effectLst/>
                <a:latin typeface="Lato" panose="020F0502020204030203" pitchFamily="34" charset="0"/>
                <a:ea typeface="Times New Roman" panose="02020603050405020304" pitchFamily="18" charset="0"/>
                <a:cs typeface="Lato" panose="020F0502020204030203" pitchFamily="34" charset="0"/>
              </a:rPr>
              <a:t>mask</a:t>
            </a:r>
            <a:r>
              <a:rPr lang="vi-VN" sz="1200" dirty="0">
                <a:effectLst/>
                <a:latin typeface="Lato" panose="020F0502020204030203" pitchFamily="34" charset="0"/>
                <a:ea typeface="Times New Roman" panose="02020603050405020304" pitchFamily="18" charset="0"/>
                <a:cs typeface="Lato" panose="020F0502020204030203" pitchFamily="34" charset="0"/>
              </a:rPr>
              <a:t> này cho biết các giá trị nào của </a:t>
            </a:r>
            <a:r>
              <a:rPr lang="vi-VN" sz="1200" dirty="0" err="1">
                <a:effectLst/>
                <a:latin typeface="Lato" panose="020F0502020204030203" pitchFamily="34" charset="0"/>
                <a:ea typeface="Times New Roman" panose="02020603050405020304" pitchFamily="18" charset="0"/>
                <a:cs typeface="Lato" panose="020F0502020204030203" pitchFamily="34" charset="0"/>
              </a:rPr>
              <a:t>chuỗi</a:t>
            </a:r>
            <a:r>
              <a:rPr lang="vi-VN" sz="1200" dirty="0">
                <a:effectLst/>
                <a:latin typeface="Lato" panose="020F0502020204030203" pitchFamily="34" charset="0"/>
                <a:ea typeface="Times New Roman" panose="02020603050405020304" pitchFamily="18" charset="0"/>
                <a:cs typeface="Lato" panose="020F0502020204030203" pitchFamily="34" charset="0"/>
              </a:rPr>
              <a:t> đã được </a:t>
            </a:r>
            <a:r>
              <a:rPr lang="vi-VN" sz="1200" dirty="0" err="1">
                <a:effectLst/>
                <a:latin typeface="Lato" panose="020F0502020204030203" pitchFamily="34" charset="0"/>
                <a:ea typeface="Times New Roman" panose="02020603050405020304" pitchFamily="18" charset="0"/>
                <a:cs typeface="Lato" panose="020F0502020204030203" pitchFamily="34" charset="0"/>
              </a:rPr>
              <a:t>padding</a:t>
            </a:r>
            <a:r>
              <a:rPr lang="vi-VN" sz="1200" dirty="0">
                <a:effectLst/>
                <a:latin typeface="Lato" panose="020F0502020204030203" pitchFamily="34" charset="0"/>
                <a:ea typeface="Times New Roman" panose="02020603050405020304" pitchFamily="18" charset="0"/>
                <a:cs typeface="Lato" panose="020F0502020204030203" pitchFamily="34" charset="0"/>
              </a:rPr>
              <a:t>.</a:t>
            </a:r>
            <a:endParaRPr lang="vi-VN" sz="1200" dirty="0">
              <a:effectLst/>
              <a:latin typeface="Lato" panose="020F0502020204030203" pitchFamily="34" charset="0"/>
              <a:ea typeface="Calibri" panose="020F0502020204030204" pitchFamily="34" charset="0"/>
              <a:cs typeface="Lato" panose="020F0502020204030203" pitchFamily="34" charset="0"/>
            </a:endParaRPr>
          </a:p>
        </p:txBody>
      </p:sp>
      <p:cxnSp>
        <p:nvCxnSpPr>
          <p:cNvPr id="82" name="Google Shape;304;p43">
            <a:extLst>
              <a:ext uri="{FF2B5EF4-FFF2-40B4-BE49-F238E27FC236}">
                <a16:creationId xmlns:a16="http://schemas.microsoft.com/office/drawing/2014/main" id="{D0AB865F-1E71-4EC8-8231-3FDF77719D5C}"/>
              </a:ext>
            </a:extLst>
          </p:cNvPr>
          <p:cNvCxnSpPr>
            <a:cxnSpLocks/>
          </p:cNvCxnSpPr>
          <p:nvPr/>
        </p:nvCxnSpPr>
        <p:spPr>
          <a:xfrm>
            <a:off x="4568468" y="1757197"/>
            <a:ext cx="0" cy="1195384"/>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cxnSp>
        <p:nvCxnSpPr>
          <p:cNvPr id="414" name="Google Shape;414;p46"/>
          <p:cNvCxnSpPr/>
          <p:nvPr/>
        </p:nvCxnSpPr>
        <p:spPr>
          <a:xfrm rot="10800000">
            <a:off x="-131014" y="3070851"/>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600" dirty="0">
                <a:latin typeface="iCiel Gotham Ultra" pitchFamily="50" charset="0"/>
                <a:cs typeface="iCiel Gotham Ultra" pitchFamily="50" charset="0"/>
              </a:rPr>
              <a:t>KẾT QUẢ TRAIN MODEL</a:t>
            </a:r>
          </a:p>
        </p:txBody>
      </p:sp>
      <p:pic>
        <p:nvPicPr>
          <p:cNvPr id="19" name="Picture 19" descr="Ảnh có chứa văn bản&#10;&#10;Mô tả được tạo tự động">
            <a:extLst>
              <a:ext uri="{FF2B5EF4-FFF2-40B4-BE49-F238E27FC236}">
                <a16:creationId xmlns:a16="http://schemas.microsoft.com/office/drawing/2014/main" id="{E199C81A-AC66-4E25-B8CF-965D2222F5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1518" y="1299050"/>
            <a:ext cx="3936363" cy="3628997"/>
          </a:xfrm>
          <a:prstGeom prst="rect">
            <a:avLst/>
          </a:prstGeom>
          <a:noFill/>
          <a:ln>
            <a:noFill/>
          </a:ln>
        </p:spPr>
      </p:pic>
      <p:sp>
        <p:nvSpPr>
          <p:cNvPr id="10" name="Hình chữ nhật 9">
            <a:extLst>
              <a:ext uri="{FF2B5EF4-FFF2-40B4-BE49-F238E27FC236}">
                <a16:creationId xmlns:a16="http://schemas.microsoft.com/office/drawing/2014/main" id="{71529A0A-8539-4C48-84C5-AD5EAF3E0213}"/>
              </a:ext>
            </a:extLst>
          </p:cNvPr>
          <p:cNvSpPr/>
          <p:nvPr/>
        </p:nvSpPr>
        <p:spPr>
          <a:xfrm>
            <a:off x="451518" y="1543050"/>
            <a:ext cx="1513333" cy="1333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ình chữ nhật 20">
            <a:extLst>
              <a:ext uri="{FF2B5EF4-FFF2-40B4-BE49-F238E27FC236}">
                <a16:creationId xmlns:a16="http://schemas.microsoft.com/office/drawing/2014/main" id="{3E030A59-4CE2-45A4-8DE7-681FF16E68FF}"/>
              </a:ext>
            </a:extLst>
          </p:cNvPr>
          <p:cNvSpPr/>
          <p:nvPr/>
        </p:nvSpPr>
        <p:spPr>
          <a:xfrm>
            <a:off x="451518" y="3471439"/>
            <a:ext cx="1513333" cy="1333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ình chữ nhật 21">
            <a:extLst>
              <a:ext uri="{FF2B5EF4-FFF2-40B4-BE49-F238E27FC236}">
                <a16:creationId xmlns:a16="http://schemas.microsoft.com/office/drawing/2014/main" id="{1BAAD7C6-F6E7-4814-AB70-A130C7233F0B}"/>
              </a:ext>
            </a:extLst>
          </p:cNvPr>
          <p:cNvSpPr/>
          <p:nvPr/>
        </p:nvSpPr>
        <p:spPr>
          <a:xfrm>
            <a:off x="451518" y="2138009"/>
            <a:ext cx="1840832" cy="2813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ình chữ nhật 22">
            <a:extLst>
              <a:ext uri="{FF2B5EF4-FFF2-40B4-BE49-F238E27FC236}">
                <a16:creationId xmlns:a16="http://schemas.microsoft.com/office/drawing/2014/main" id="{C761602C-DF7F-4929-A434-1B6BD93C8CE7}"/>
              </a:ext>
            </a:extLst>
          </p:cNvPr>
          <p:cNvSpPr/>
          <p:nvPr/>
        </p:nvSpPr>
        <p:spPr>
          <a:xfrm>
            <a:off x="451518" y="3801844"/>
            <a:ext cx="1840832" cy="2813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4" name="Picture 20" descr="Ảnh có chứa văn bản&#10;&#10;Mô tả được tạo tự động">
            <a:extLst>
              <a:ext uri="{FF2B5EF4-FFF2-40B4-BE49-F238E27FC236}">
                <a16:creationId xmlns:a16="http://schemas.microsoft.com/office/drawing/2014/main" id="{EAE336F9-ADFB-474D-B6BC-7D6C07DFE477}"/>
              </a:ext>
            </a:extLst>
          </p:cNvPr>
          <p:cNvPicPr/>
          <p:nvPr/>
        </p:nvPicPr>
        <p:blipFill rotWithShape="1">
          <a:blip r:embed="rId4">
            <a:extLst>
              <a:ext uri="{28A0092B-C50C-407E-A947-70E740481C1C}">
                <a14:useLocalDpi xmlns:a14="http://schemas.microsoft.com/office/drawing/2010/main" val="0"/>
              </a:ext>
            </a:extLst>
          </a:blip>
          <a:srcRect r="26407"/>
          <a:stretch/>
        </p:blipFill>
        <p:spPr bwMode="auto">
          <a:xfrm>
            <a:off x="4562988" y="1305868"/>
            <a:ext cx="4129494" cy="3529965"/>
          </a:xfrm>
          <a:prstGeom prst="rect">
            <a:avLst/>
          </a:prstGeom>
          <a:noFill/>
          <a:ln>
            <a:noFill/>
          </a:ln>
          <a:extLst>
            <a:ext uri="{53640926-AAD7-44D8-BBD7-CCE9431645EC}">
              <a14:shadowObscured xmlns:a14="http://schemas.microsoft.com/office/drawing/2010/main"/>
            </a:ext>
          </a:extLst>
        </p:spPr>
      </p:pic>
      <p:sp>
        <p:nvSpPr>
          <p:cNvPr id="25" name="Hình chữ nhật 24">
            <a:extLst>
              <a:ext uri="{FF2B5EF4-FFF2-40B4-BE49-F238E27FC236}">
                <a16:creationId xmlns:a16="http://schemas.microsoft.com/office/drawing/2014/main" id="{523FDDCE-C68A-4DB9-8A88-5D21F826E375}"/>
              </a:ext>
            </a:extLst>
          </p:cNvPr>
          <p:cNvSpPr/>
          <p:nvPr/>
        </p:nvSpPr>
        <p:spPr>
          <a:xfrm>
            <a:off x="4562988" y="1543050"/>
            <a:ext cx="1904487" cy="1333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ình chữ nhật 25">
            <a:extLst>
              <a:ext uri="{FF2B5EF4-FFF2-40B4-BE49-F238E27FC236}">
                <a16:creationId xmlns:a16="http://schemas.microsoft.com/office/drawing/2014/main" id="{A8815196-D035-432F-8EA1-657C778CE19C}"/>
              </a:ext>
            </a:extLst>
          </p:cNvPr>
          <p:cNvSpPr/>
          <p:nvPr/>
        </p:nvSpPr>
        <p:spPr>
          <a:xfrm>
            <a:off x="4562988" y="3333761"/>
            <a:ext cx="1904487" cy="1333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ình chữ nhật 26">
            <a:extLst>
              <a:ext uri="{FF2B5EF4-FFF2-40B4-BE49-F238E27FC236}">
                <a16:creationId xmlns:a16="http://schemas.microsoft.com/office/drawing/2014/main" id="{43875145-34AC-4D25-90A3-CD9F3A8392F2}"/>
              </a:ext>
            </a:extLst>
          </p:cNvPr>
          <p:cNvSpPr/>
          <p:nvPr/>
        </p:nvSpPr>
        <p:spPr>
          <a:xfrm>
            <a:off x="4572000" y="1961056"/>
            <a:ext cx="1495425" cy="2813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ình chữ nhật 27">
            <a:extLst>
              <a:ext uri="{FF2B5EF4-FFF2-40B4-BE49-F238E27FC236}">
                <a16:creationId xmlns:a16="http://schemas.microsoft.com/office/drawing/2014/main" id="{DEFF5B23-824D-4C61-A5F3-2CFBD1F043FB}"/>
              </a:ext>
            </a:extLst>
          </p:cNvPr>
          <p:cNvSpPr/>
          <p:nvPr/>
        </p:nvSpPr>
        <p:spPr>
          <a:xfrm>
            <a:off x="4562989" y="3724419"/>
            <a:ext cx="1666362" cy="2813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3" name="Tiêu đề 2">
            <a:extLst>
              <a:ext uri="{FF2B5EF4-FFF2-40B4-BE49-F238E27FC236}">
                <a16:creationId xmlns:a16="http://schemas.microsoft.com/office/drawing/2014/main" id="{C33E183B-0210-4171-A70B-421A558C9B69}"/>
              </a:ext>
            </a:extLst>
          </p:cNvPr>
          <p:cNvSpPr>
            <a:spLocks noGrp="1"/>
          </p:cNvSpPr>
          <p:nvPr>
            <p:ph type="ctrTitle"/>
          </p:nvPr>
        </p:nvSpPr>
        <p:spPr>
          <a:xfrm>
            <a:off x="1084816" y="225406"/>
            <a:ext cx="7179149" cy="946200"/>
          </a:xfrm>
        </p:spPr>
        <p:txBody>
          <a:bodyPr/>
          <a:lstStyle/>
          <a:p>
            <a:pPr marL="742950" lvl="1" indent="-285750" algn="l">
              <a:lnSpc>
                <a:spcPct val="150000"/>
              </a:lnSpc>
              <a:spcBef>
                <a:spcPts val="600"/>
              </a:spcBef>
              <a:spcAft>
                <a:spcPts val="300"/>
              </a:spcAft>
            </a:pPr>
            <a:r>
              <a:rPr lang="vi-VN" sz="2600" b="1" dirty="0">
                <a:effectLst/>
                <a:latin typeface="iCiel Gotham Ultra" pitchFamily="50" charset="0"/>
                <a:ea typeface="Times New Roman" panose="02020603050405020304" pitchFamily="18" charset="0"/>
                <a:cs typeface="iCiel Gotham Ultra" pitchFamily="50" charset="0"/>
              </a:rPr>
              <a:t>THỰC HIỆN NHẬN DIỆN THỰC THỂ</a:t>
            </a:r>
            <a:endParaRPr lang="vi-VN" sz="2600" dirty="0">
              <a:effectLst/>
              <a:latin typeface="iCiel Gotham Ultra" pitchFamily="50" charset="0"/>
              <a:ea typeface="Calibri" panose="020F0502020204030204" pitchFamily="34" charset="0"/>
              <a:cs typeface="iCiel Gotham Ultra" pitchFamily="50" charset="0"/>
            </a:endParaRPr>
          </a:p>
        </p:txBody>
      </p:sp>
      <p:pic>
        <p:nvPicPr>
          <p:cNvPr id="11" name="Picture 22" descr="Ảnh có chứa văn bản, biên lai&#10;&#10;Mô tả được tạo tự động">
            <a:extLst>
              <a:ext uri="{FF2B5EF4-FFF2-40B4-BE49-F238E27FC236}">
                <a16:creationId xmlns:a16="http://schemas.microsoft.com/office/drawing/2014/main" id="{A577384C-0C9B-46CA-A185-F85B2092701C}"/>
              </a:ext>
            </a:extLst>
          </p:cNvPr>
          <p:cNvPicPr/>
          <p:nvPr/>
        </p:nvPicPr>
        <p:blipFill rotWithShape="1">
          <a:blip r:embed="rId3">
            <a:extLst>
              <a:ext uri="{28A0092B-C50C-407E-A947-70E740481C1C}">
                <a14:useLocalDpi xmlns:a14="http://schemas.microsoft.com/office/drawing/2010/main" val="0"/>
              </a:ext>
            </a:extLst>
          </a:blip>
          <a:srcRect l="-73" t="58640" r="5868" b="-755"/>
          <a:stretch/>
        </p:blipFill>
        <p:spPr bwMode="auto">
          <a:xfrm>
            <a:off x="476250" y="2371606"/>
            <a:ext cx="8396283" cy="1019175"/>
          </a:xfrm>
          <a:prstGeom prst="rect">
            <a:avLst/>
          </a:prstGeom>
          <a:noFill/>
          <a:ln>
            <a:noFill/>
          </a:ln>
        </p:spPr>
      </p:pic>
      <p:sp>
        <p:nvSpPr>
          <p:cNvPr id="16" name="Hộp Văn bản 15">
            <a:extLst>
              <a:ext uri="{FF2B5EF4-FFF2-40B4-BE49-F238E27FC236}">
                <a16:creationId xmlns:a16="http://schemas.microsoft.com/office/drawing/2014/main" id="{6FA6D9D3-6690-478D-91E9-329B992E1489}"/>
              </a:ext>
            </a:extLst>
          </p:cNvPr>
          <p:cNvSpPr txBox="1"/>
          <p:nvPr/>
        </p:nvSpPr>
        <p:spPr>
          <a:xfrm>
            <a:off x="1152525" y="1171606"/>
            <a:ext cx="4572000" cy="330090"/>
          </a:xfrm>
          <a:prstGeom prst="rect">
            <a:avLst/>
          </a:prstGeom>
          <a:noFill/>
        </p:spPr>
        <p:txBody>
          <a:bodyPr wrap="square">
            <a:spAutoFit/>
          </a:bodyPr>
          <a:lstStyle/>
          <a:p>
            <a:pPr lvl="0" algn="just">
              <a:lnSpc>
                <a:spcPct val="150000"/>
              </a:lnSpc>
              <a:spcBef>
                <a:spcPts val="600"/>
              </a:spcBef>
              <a:spcAft>
                <a:spcPts val="300"/>
              </a:spcAft>
            </a:pPr>
            <a:r>
              <a:rPr lang="vi-VN" sz="1200" dirty="0">
                <a:effectLst/>
                <a:latin typeface="Lato" panose="020F0502020204030203" pitchFamily="34" charset="0"/>
                <a:ea typeface="Times New Roman" panose="02020603050405020304" pitchFamily="18" charset="0"/>
                <a:cs typeface="Lato" panose="020F0502020204030203" pitchFamily="34" charset="0"/>
              </a:rPr>
              <a:t>Dữ liệu đầu vào: </a:t>
            </a:r>
            <a:endParaRPr lang="vi-VN" sz="1200" dirty="0">
              <a:effectLst/>
              <a:latin typeface="Lato" panose="020F0502020204030203" pitchFamily="34" charset="0"/>
              <a:ea typeface="Calibri" panose="020F0502020204030204" pitchFamily="34" charset="0"/>
              <a:cs typeface="Lato" panose="020F0502020204030203" pitchFamily="34" charset="0"/>
            </a:endParaRPr>
          </a:p>
        </p:txBody>
      </p:sp>
      <p:sp>
        <p:nvSpPr>
          <p:cNvPr id="18" name="Hộp Văn bản 17">
            <a:extLst>
              <a:ext uri="{FF2B5EF4-FFF2-40B4-BE49-F238E27FC236}">
                <a16:creationId xmlns:a16="http://schemas.microsoft.com/office/drawing/2014/main" id="{684378BB-10ED-4FE9-A52B-DF1FE2605C47}"/>
              </a:ext>
            </a:extLst>
          </p:cNvPr>
          <p:cNvSpPr txBox="1"/>
          <p:nvPr/>
        </p:nvSpPr>
        <p:spPr>
          <a:xfrm>
            <a:off x="1281107" y="1510717"/>
            <a:ext cx="6581775" cy="607089"/>
          </a:xfrm>
          <a:prstGeom prst="rect">
            <a:avLst/>
          </a:prstGeom>
          <a:noFill/>
        </p:spPr>
        <p:txBody>
          <a:bodyPr wrap="square">
            <a:spAutoFit/>
          </a:bodyPr>
          <a:lstStyle/>
          <a:p>
            <a:pPr indent="270510" algn="just">
              <a:lnSpc>
                <a:spcPct val="150000"/>
              </a:lnSpc>
              <a:spcBef>
                <a:spcPts val="600"/>
              </a:spcBef>
              <a:spcAft>
                <a:spcPts val="300"/>
              </a:spcAft>
            </a:pPr>
            <a:r>
              <a:rPr lang="vi-VN" sz="1200" i="1" dirty="0">
                <a:effectLst/>
                <a:latin typeface="Lato" panose="020F0502020204030203" pitchFamily="34" charset="0"/>
                <a:ea typeface="Times New Roman" panose="02020603050405020304" pitchFamily="18" charset="0"/>
                <a:cs typeface="Lato" panose="020F0502020204030203" pitchFamily="34" charset="0"/>
              </a:rPr>
              <a:t>“9h30: Lễ nhập quan của cố diễn viên đã được hoàn tất. Cao Thái </a:t>
            </a:r>
            <a:r>
              <a:rPr lang="vi-VN" sz="1200" i="1" dirty="0" err="1">
                <a:effectLst/>
                <a:latin typeface="Lato" panose="020F0502020204030203" pitchFamily="34" charset="0"/>
                <a:ea typeface="Times New Roman" panose="02020603050405020304" pitchFamily="18" charset="0"/>
                <a:cs typeface="Lato" panose="020F0502020204030203" pitchFamily="34" charset="0"/>
              </a:rPr>
              <a:t>Hà</a:t>
            </a:r>
            <a:r>
              <a:rPr lang="vi-VN" sz="1200" i="1" dirty="0">
                <a:effectLst/>
                <a:latin typeface="Lato" panose="020F0502020204030203" pitchFamily="34" charset="0"/>
                <a:ea typeface="Times New Roman" panose="02020603050405020304" pitchFamily="18" charset="0"/>
                <a:cs typeface="Lato" panose="020F0502020204030203" pitchFamily="34" charset="0"/>
              </a:rPr>
              <a:t> </a:t>
            </a:r>
            <a:r>
              <a:rPr lang="vi-VN" sz="1200" i="1" dirty="0" err="1">
                <a:effectLst/>
                <a:latin typeface="Lato" panose="020F0502020204030203" pitchFamily="34" charset="0"/>
                <a:ea typeface="Times New Roman" panose="02020603050405020304" pitchFamily="18" charset="0"/>
                <a:cs typeface="Lato" panose="020F0502020204030203" pitchFamily="34" charset="0"/>
              </a:rPr>
              <a:t>bức</a:t>
            </a:r>
            <a:r>
              <a:rPr lang="vi-VN" sz="1200" i="1" dirty="0">
                <a:effectLst/>
                <a:latin typeface="Lato" panose="020F0502020204030203" pitchFamily="34" charset="0"/>
                <a:ea typeface="Times New Roman" panose="02020603050405020304" pitchFamily="18" charset="0"/>
                <a:cs typeface="Lato" panose="020F0502020204030203" pitchFamily="34" charset="0"/>
              </a:rPr>
              <a:t> </a:t>
            </a:r>
            <a:r>
              <a:rPr lang="vi-VN" sz="1200" i="1" dirty="0" err="1">
                <a:effectLst/>
                <a:latin typeface="Lato" panose="020F0502020204030203" pitchFamily="34" charset="0"/>
                <a:ea typeface="Times New Roman" panose="02020603050405020304" pitchFamily="18" charset="0"/>
                <a:cs typeface="Lato" panose="020F0502020204030203" pitchFamily="34" charset="0"/>
              </a:rPr>
              <a:t>xúc</a:t>
            </a:r>
            <a:r>
              <a:rPr lang="vi-VN" sz="1200" i="1" dirty="0">
                <a:effectLst/>
                <a:latin typeface="Lato" panose="020F0502020204030203" pitchFamily="34" charset="0"/>
                <a:ea typeface="Times New Roman" panose="02020603050405020304" pitchFamily="18" charset="0"/>
                <a:cs typeface="Lato" panose="020F0502020204030203" pitchFamily="34" charset="0"/>
              </a:rPr>
              <a:t> vì tin </a:t>
            </a:r>
            <a:r>
              <a:rPr lang="vi-VN" sz="1200" i="1" dirty="0" err="1">
                <a:effectLst/>
                <a:latin typeface="Lato" panose="020F0502020204030203" pitchFamily="34" charset="0"/>
                <a:ea typeface="Times New Roman" panose="02020603050405020304" pitchFamily="18" charset="0"/>
                <a:cs typeface="Lato" panose="020F0502020204030203" pitchFamily="34" charset="0"/>
              </a:rPr>
              <a:t>đồn</a:t>
            </a:r>
            <a:r>
              <a:rPr lang="vi-VN" sz="1200" i="1" dirty="0">
                <a:effectLst/>
                <a:latin typeface="Lato" panose="020F0502020204030203" pitchFamily="34" charset="0"/>
                <a:ea typeface="Times New Roman" panose="02020603050405020304" pitchFamily="18" charset="0"/>
                <a:cs typeface="Lato" panose="020F0502020204030203" pitchFamily="34" charset="0"/>
              </a:rPr>
              <a:t> thất </a:t>
            </a:r>
            <a:r>
              <a:rPr lang="vi-VN" sz="1200" i="1" dirty="0" err="1">
                <a:effectLst/>
                <a:latin typeface="Lato" panose="020F0502020204030203" pitchFamily="34" charset="0"/>
                <a:ea typeface="Times New Roman" panose="02020603050405020304" pitchFamily="18" charset="0"/>
                <a:cs typeface="Lato" panose="020F0502020204030203" pitchFamily="34" charset="0"/>
              </a:rPr>
              <a:t>thiệt</a:t>
            </a:r>
            <a:r>
              <a:rPr lang="vi-VN" sz="1200" i="1" dirty="0">
                <a:effectLst/>
                <a:latin typeface="Lato" panose="020F0502020204030203" pitchFamily="34" charset="0"/>
                <a:ea typeface="Times New Roman" panose="02020603050405020304" pitchFamily="18" charset="0"/>
                <a:cs typeface="Lato" panose="020F0502020204030203" pitchFamily="34" charset="0"/>
              </a:rPr>
              <a:t> liên quan tới người bạn quá cố ”</a:t>
            </a:r>
            <a:endParaRPr lang="vi-VN" sz="1200" dirty="0">
              <a:effectLst/>
              <a:latin typeface="Lato" panose="020F0502020204030203" pitchFamily="34" charset="0"/>
              <a:ea typeface="Calibri" panose="020F0502020204030204" pitchFamily="34" charset="0"/>
              <a:cs typeface="Lato" panose="020F0502020204030203"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8" name="Google Shape;478;p51"/>
          <p:cNvSpPr txBox="1">
            <a:spLocks noGrp="1"/>
          </p:cNvSpPr>
          <p:nvPr>
            <p:ph type="ctrTitle"/>
          </p:nvPr>
        </p:nvSpPr>
        <p:spPr>
          <a:xfrm flipH="1">
            <a:off x="2228798" y="25717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KẾT QUẢ &amp; </a:t>
            </a:r>
            <a:br>
              <a:rPr lang="en-US" dirty="0"/>
            </a:br>
            <a:r>
              <a:rPr lang="en-US" dirty="0"/>
              <a:t>HƯỚNG PHÁT TRIỂN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152" y="232244"/>
            <a:ext cx="5214300" cy="5659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iCiel Gotham Ultra" pitchFamily="50" charset="0"/>
                <a:cs typeface="iCiel Gotham Ultra" pitchFamily="50" charset="0"/>
              </a:rPr>
              <a:t>KẾT </a:t>
            </a:r>
            <a:r>
              <a:rPr lang="en-US" sz="2600" dirty="0">
                <a:latin typeface="iCiel Gotham Ultra" pitchFamily="50" charset="0"/>
                <a:cs typeface="iCiel Gotham Ultra" pitchFamily="50" charset="0"/>
              </a:rPr>
              <a:t>LUẬN</a:t>
            </a:r>
            <a:endParaRPr sz="2600" dirty="0">
              <a:latin typeface="iCiel Gotham Ultra" pitchFamily="50" charset="0"/>
              <a:cs typeface="iCiel Gotham Ultra" pitchFamily="50" charset="0"/>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200" b="1" dirty="0">
                <a:solidFill>
                  <a:srgbClr val="FFFFFF"/>
                </a:solidFill>
                <a:latin typeface="Exo 2"/>
                <a:ea typeface="Exo 2"/>
                <a:cs typeface="Exo 2"/>
                <a:sym typeface="Exo 2"/>
              </a:rPr>
              <a:t>1</a:t>
            </a:r>
            <a:endParaRPr sz="1200" b="1" dirty="0">
              <a:solidFill>
                <a:srgbClr val="FFFFFF"/>
              </a:solidFill>
              <a:latin typeface="Exo 2"/>
              <a:ea typeface="Exo 2"/>
              <a:cs typeface="Exo 2"/>
              <a:sym typeface="Exo 2"/>
            </a:endParaRPr>
          </a:p>
        </p:txBody>
      </p:sp>
      <p:sp>
        <p:nvSpPr>
          <p:cNvPr id="511" name="Google Shape;511;p52"/>
          <p:cNvSpPr txBox="1"/>
          <p:nvPr/>
        </p:nvSpPr>
        <p:spPr>
          <a:xfrm>
            <a:off x="518721" y="4025589"/>
            <a:ext cx="2042712" cy="15301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vi-VN" sz="1100" dirty="0">
                <a:effectLst/>
                <a:latin typeface="Lato Light" panose="020F0502020204030203" pitchFamily="34" charset="0"/>
                <a:ea typeface="Times New Roman" panose="02020603050405020304" pitchFamily="18" charset="0"/>
                <a:cs typeface="Lato Light" panose="020F0502020204030203" pitchFamily="34" charset="0"/>
              </a:rPr>
              <a:t>Hệ thống hóa vấn đề lý thuyết về ngôn ngữ lập trình </a:t>
            </a:r>
            <a:r>
              <a:rPr lang="vi-VN" sz="1100" dirty="0" err="1">
                <a:effectLst/>
                <a:latin typeface="Lato Light" panose="020F0502020204030203" pitchFamily="34" charset="0"/>
                <a:ea typeface="Times New Roman" panose="02020603050405020304" pitchFamily="18" charset="0"/>
                <a:cs typeface="Lato Light" panose="020F0502020204030203" pitchFamily="34" charset="0"/>
              </a:rPr>
              <a:t>Python</a:t>
            </a:r>
            <a:r>
              <a:rPr lang="vi-VN" sz="1100" dirty="0">
                <a:effectLst/>
                <a:latin typeface="Lato Light" panose="020F0502020204030203" pitchFamily="34" charset="0"/>
                <a:ea typeface="Times New Roman" panose="02020603050405020304" pitchFamily="18" charset="0"/>
                <a:cs typeface="Lato Light" panose="020F0502020204030203" pitchFamily="34" charset="0"/>
              </a:rPr>
              <a:t> và nhận dạng phân </a:t>
            </a:r>
            <a:r>
              <a:rPr lang="vi-VN" sz="1100" dirty="0" err="1">
                <a:effectLst/>
                <a:latin typeface="Lato Light" panose="020F0502020204030203" pitchFamily="34" charset="0"/>
                <a:ea typeface="Times New Roman" panose="02020603050405020304" pitchFamily="18" charset="0"/>
                <a:cs typeface="Lato Light" panose="020F0502020204030203" pitchFamily="34" charset="0"/>
              </a:rPr>
              <a:t>loại</a:t>
            </a:r>
            <a:r>
              <a:rPr lang="vi-VN" sz="1100" dirty="0">
                <a:effectLst/>
                <a:latin typeface="Lato Light" panose="020F0502020204030203" pitchFamily="34" charset="0"/>
                <a:ea typeface="Times New Roman" panose="02020603050405020304" pitchFamily="18" charset="0"/>
                <a:cs typeface="Lato Light" panose="020F0502020204030203" pitchFamily="34" charset="0"/>
              </a:rPr>
              <a:t> các thực thể trong văn bản – NER</a:t>
            </a:r>
            <a:endParaRPr sz="1100" dirty="0">
              <a:solidFill>
                <a:srgbClr val="434343"/>
              </a:solidFill>
              <a:latin typeface="Lato Light" panose="020F0502020204030203" pitchFamily="34" charset="0"/>
              <a:ea typeface="Roboto Condensed Light"/>
              <a:cs typeface="Lato Light" panose="020F0502020204030203" pitchFamily="34" charset="0"/>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dirty="0">
                <a:solidFill>
                  <a:srgbClr val="FFFFFF"/>
                </a:solidFill>
                <a:latin typeface="Exo 2"/>
                <a:ea typeface="Exo 2"/>
                <a:cs typeface="Exo 2"/>
                <a:sym typeface="Exo 2"/>
              </a:rPr>
              <a:t>2</a:t>
            </a:r>
            <a:endParaRPr sz="1200" b="1" dirty="0">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200" b="1" dirty="0">
                <a:solidFill>
                  <a:srgbClr val="FFFFFF"/>
                </a:solidFill>
                <a:latin typeface="Exo 2"/>
                <a:ea typeface="Exo 2"/>
                <a:cs typeface="Exo 2"/>
                <a:sym typeface="Exo 2"/>
              </a:rPr>
              <a:t>THUẬN </a:t>
            </a:r>
          </a:p>
          <a:p>
            <a:pPr marL="0" lvl="0" indent="0" algn="ctr" rtl="0">
              <a:lnSpc>
                <a:spcPct val="100000"/>
              </a:lnSpc>
              <a:spcBef>
                <a:spcPts val="0"/>
              </a:spcBef>
              <a:spcAft>
                <a:spcPts val="0"/>
              </a:spcAft>
              <a:buNone/>
            </a:pPr>
            <a:r>
              <a:rPr lang="en-US" sz="1200" b="1" dirty="0">
                <a:solidFill>
                  <a:srgbClr val="FFFFFF"/>
                </a:solidFill>
                <a:latin typeface="Exo 2"/>
                <a:ea typeface="Exo 2"/>
                <a:cs typeface="Exo 2"/>
                <a:sym typeface="Exo 2"/>
              </a:rPr>
              <a:t>LỢI</a:t>
            </a:r>
            <a:endParaRPr sz="1200" b="1" dirty="0">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dirty="0">
                <a:solidFill>
                  <a:srgbClr val="FFFFFF"/>
                </a:solidFill>
                <a:latin typeface="Exo 2"/>
                <a:ea typeface="Exo 2"/>
                <a:cs typeface="Exo 2"/>
                <a:sym typeface="Exo 2"/>
              </a:rPr>
              <a:t>3</a:t>
            </a:r>
            <a:endParaRPr sz="1200" b="1" dirty="0">
              <a:solidFill>
                <a:srgbClr val="FFFFFF"/>
              </a:solidFill>
              <a:latin typeface="Exo 2"/>
              <a:ea typeface="Exo 2"/>
              <a:cs typeface="Exo 2"/>
              <a:sym typeface="Exo 2"/>
            </a:endParaRPr>
          </a:p>
        </p:txBody>
      </p:sp>
      <p:sp>
        <p:nvSpPr>
          <p:cNvPr id="515" name="Google Shape;515;p52"/>
          <p:cNvSpPr txBox="1"/>
          <p:nvPr/>
        </p:nvSpPr>
        <p:spPr>
          <a:xfrm>
            <a:off x="7204906" y="3216398"/>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200" b="1" dirty="0">
                <a:solidFill>
                  <a:srgbClr val="FFFFFF"/>
                </a:solidFill>
                <a:latin typeface="Exo 2"/>
                <a:ea typeface="Exo 2"/>
                <a:cs typeface="Exo 2"/>
                <a:sym typeface="Exo 2"/>
              </a:rPr>
              <a:t>KHÓ KHĂN</a:t>
            </a:r>
            <a:endParaRPr sz="1200" b="1" dirty="0">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vi-VN" sz="1100" dirty="0">
                <a:latin typeface="Lato Light" panose="020F0502020204030203" pitchFamily="34" charset="0"/>
                <a:ea typeface="Times New Roman" panose="02020603050405020304" pitchFamily="18" charset="0"/>
                <a:cs typeface="Lato Light" panose="020F0502020204030203" pitchFamily="34" charset="0"/>
              </a:rPr>
              <a:t>L</a:t>
            </a:r>
            <a:r>
              <a:rPr lang="vi-VN" sz="1100" dirty="0">
                <a:effectLst/>
                <a:latin typeface="Lato Light" panose="020F0502020204030203" pitchFamily="34" charset="0"/>
                <a:ea typeface="Times New Roman" panose="02020603050405020304" pitchFamily="18" charset="0"/>
                <a:cs typeface="Lato Light" panose="020F0502020204030203" pitchFamily="34" charset="0"/>
              </a:rPr>
              <a:t>à tiền đề để áp dụng vào các bài toán phức tạp khác trong lĩnh vực </a:t>
            </a:r>
            <a:r>
              <a:rPr lang="vi-VN" sz="1100" dirty="0" err="1">
                <a:effectLst/>
                <a:latin typeface="Lato Light" panose="020F0502020204030203" pitchFamily="34" charset="0"/>
                <a:ea typeface="Times New Roman" panose="02020603050405020304" pitchFamily="18" charset="0"/>
                <a:cs typeface="Lato Light" panose="020F0502020204030203" pitchFamily="34" charset="0"/>
              </a:rPr>
              <a:t>Machine</a:t>
            </a:r>
            <a:r>
              <a:rPr lang="vi-VN" sz="1100" dirty="0">
                <a:effectLst/>
                <a:latin typeface="Lato Light" panose="020F0502020204030203" pitchFamily="34" charset="0"/>
                <a:ea typeface="Times New Roman" panose="02020603050405020304" pitchFamily="18" charset="0"/>
                <a:cs typeface="Lato Light" panose="020F0502020204030203" pitchFamily="34" charset="0"/>
              </a:rPr>
              <a:t> Learning</a:t>
            </a:r>
            <a:endParaRPr sz="1100" dirty="0">
              <a:solidFill>
                <a:srgbClr val="434343"/>
              </a:solidFill>
              <a:latin typeface="Lato Light" panose="020F0502020204030203" pitchFamily="34" charset="0"/>
              <a:ea typeface="Roboto Condensed Light"/>
              <a:cs typeface="Lato Light" panose="020F0502020204030203" pitchFamily="34" charset="0"/>
              <a:sym typeface="Roboto Condensed Light"/>
            </a:endParaRPr>
          </a:p>
        </p:txBody>
      </p:sp>
      <p:sp>
        <p:nvSpPr>
          <p:cNvPr id="517" name="Google Shape;517;p52"/>
          <p:cNvSpPr txBox="1"/>
          <p:nvPr/>
        </p:nvSpPr>
        <p:spPr>
          <a:xfrm>
            <a:off x="6897026" y="3943375"/>
            <a:ext cx="1637374" cy="6060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vi-VN" sz="1100" dirty="0">
                <a:latin typeface="Lato Light" panose="020F0502020204030203" pitchFamily="34" charset="0"/>
                <a:ea typeface="Times New Roman" panose="02020603050405020304" pitchFamily="18" charset="0"/>
                <a:cs typeface="Lato Light" panose="020F0502020204030203" pitchFamily="34" charset="0"/>
              </a:rPr>
              <a:t>V</a:t>
            </a:r>
            <a:r>
              <a:rPr lang="vi-VN" sz="1100" dirty="0">
                <a:effectLst/>
                <a:latin typeface="Lato Light" panose="020F0502020204030203" pitchFamily="34" charset="0"/>
                <a:ea typeface="Times New Roman" panose="02020603050405020304" pitchFamily="18" charset="0"/>
                <a:cs typeface="Lato Light" panose="020F0502020204030203" pitchFamily="34" charset="0"/>
              </a:rPr>
              <a:t>ấn đề về dịch </a:t>
            </a:r>
            <a:r>
              <a:rPr lang="vi-VN" sz="1100" dirty="0" err="1">
                <a:effectLst/>
                <a:latin typeface="Lato Light" panose="020F0502020204030203" pitchFamily="34" charset="0"/>
                <a:ea typeface="Times New Roman" panose="02020603050405020304" pitchFamily="18" charset="0"/>
                <a:cs typeface="Lato Light" panose="020F0502020204030203" pitchFamily="34" charset="0"/>
              </a:rPr>
              <a:t>bệnh</a:t>
            </a:r>
            <a:r>
              <a:rPr lang="vi-VN" sz="1100" dirty="0">
                <a:effectLst/>
                <a:latin typeface="Lato Light" panose="020F0502020204030203" pitchFamily="34" charset="0"/>
                <a:ea typeface="Times New Roman" panose="02020603050405020304" pitchFamily="18" charset="0"/>
                <a:cs typeface="Lato Light" panose="020F0502020204030203" pitchFamily="34" charset="0"/>
              </a:rPr>
              <a:t> chính là trở </a:t>
            </a:r>
            <a:r>
              <a:rPr lang="vi-VN" sz="1100" dirty="0" err="1">
                <a:effectLst/>
                <a:latin typeface="Lato Light" panose="020F0502020204030203" pitchFamily="34" charset="0"/>
                <a:ea typeface="Times New Roman" panose="02020603050405020304" pitchFamily="18" charset="0"/>
                <a:cs typeface="Lato Light" panose="020F0502020204030203" pitchFamily="34" charset="0"/>
              </a:rPr>
              <a:t>ngại</a:t>
            </a:r>
            <a:r>
              <a:rPr lang="vi-VN" sz="1100" dirty="0">
                <a:effectLst/>
                <a:latin typeface="Lato Light" panose="020F0502020204030203" pitchFamily="34" charset="0"/>
                <a:ea typeface="Times New Roman" panose="02020603050405020304" pitchFamily="18" charset="0"/>
                <a:cs typeface="Lato Light" panose="020F0502020204030203" pitchFamily="34" charset="0"/>
              </a:rPr>
              <a:t> lớn nhất trong kì thực tập nhận thức </a:t>
            </a:r>
            <a:endParaRPr sz="1100" dirty="0">
              <a:solidFill>
                <a:srgbClr val="434343"/>
              </a:solidFill>
              <a:latin typeface="Lato Light" panose="020F0502020204030203" pitchFamily="34" charset="0"/>
              <a:ea typeface="Roboto Condensed Light"/>
              <a:cs typeface="Lato Light" panose="020F0502020204030203" pitchFamily="34" charset="0"/>
              <a:sym typeface="Roboto Condensed Light"/>
            </a:endParaRPr>
          </a:p>
        </p:txBody>
      </p:sp>
      <p:sp>
        <p:nvSpPr>
          <p:cNvPr id="518" name="Google Shape;518;p52"/>
          <p:cNvSpPr txBox="1"/>
          <p:nvPr/>
        </p:nvSpPr>
        <p:spPr>
          <a:xfrm>
            <a:off x="5078200" y="834681"/>
            <a:ext cx="2060442" cy="1203245"/>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vi-VN" sz="1200" dirty="0">
                <a:effectLst/>
                <a:latin typeface="Lato Light" panose="020F0502020204030203" pitchFamily="34" charset="0"/>
                <a:ea typeface="Times New Roman" panose="02020603050405020304" pitchFamily="18" charset="0"/>
                <a:cs typeface="Lato Light" panose="020F0502020204030203" pitchFamily="34" charset="0"/>
              </a:rPr>
              <a:t>Nhóm chúng em đã có thể giải đáp nhiều thắc mắc trong quá trình thực hiện hoàn thành </a:t>
            </a:r>
            <a:r>
              <a:rPr lang="vi-VN" sz="1200" dirty="0" err="1">
                <a:effectLst/>
                <a:latin typeface="Lato Light" panose="020F0502020204030203" pitchFamily="34" charset="0"/>
                <a:ea typeface="Times New Roman" panose="02020603050405020304" pitchFamily="18" charset="0"/>
                <a:cs typeface="Lato Light" panose="020F0502020204030203" pitchFamily="34" charset="0"/>
              </a:rPr>
              <a:t>báo</a:t>
            </a:r>
            <a:r>
              <a:rPr lang="vi-VN" sz="1200" dirty="0">
                <a:effectLst/>
                <a:latin typeface="Lato Light" panose="020F0502020204030203" pitchFamily="34" charset="0"/>
                <a:ea typeface="Times New Roman" panose="02020603050405020304" pitchFamily="18" charset="0"/>
                <a:cs typeface="Lato Light" panose="020F0502020204030203" pitchFamily="34" charset="0"/>
              </a:rPr>
              <a:t> </a:t>
            </a:r>
            <a:r>
              <a:rPr lang="vi-VN" sz="1200" dirty="0" err="1">
                <a:effectLst/>
                <a:latin typeface="Lato Light" panose="020F0502020204030203" pitchFamily="34" charset="0"/>
                <a:ea typeface="Times New Roman" panose="02020603050405020304" pitchFamily="18" charset="0"/>
                <a:cs typeface="Lato Light" panose="020F0502020204030203" pitchFamily="34" charset="0"/>
              </a:rPr>
              <a:t>cáo</a:t>
            </a:r>
            <a:r>
              <a:rPr lang="vi-VN" sz="1200" dirty="0">
                <a:effectLst/>
                <a:latin typeface="Lato Light" panose="020F0502020204030203" pitchFamily="34" charset="0"/>
                <a:ea typeface="Times New Roman" panose="02020603050405020304" pitchFamily="18" charset="0"/>
                <a:cs typeface="Lato Light" panose="020F0502020204030203" pitchFamily="34" charset="0"/>
              </a:rPr>
              <a:t> </a:t>
            </a:r>
            <a:r>
              <a:rPr lang="vi-VN" sz="1200" dirty="0" err="1">
                <a:effectLst/>
                <a:latin typeface="Lato Light" panose="020F0502020204030203" pitchFamily="34" charset="0"/>
                <a:ea typeface="Times New Roman" panose="02020603050405020304" pitchFamily="18" charset="0"/>
                <a:cs typeface="Lato Light" panose="020F0502020204030203" pitchFamily="34" charset="0"/>
              </a:rPr>
              <a:t>nhờ</a:t>
            </a:r>
            <a:r>
              <a:rPr lang="vi-VN" sz="1200" dirty="0">
                <a:effectLst/>
                <a:latin typeface="Lato Light" panose="020F0502020204030203" pitchFamily="34" charset="0"/>
                <a:ea typeface="Times New Roman" panose="02020603050405020304" pitchFamily="18" charset="0"/>
                <a:cs typeface="Lato Light" panose="020F0502020204030203" pitchFamily="34" charset="0"/>
              </a:rPr>
              <a:t> sự chỉ dẫn của </a:t>
            </a:r>
            <a:r>
              <a:rPr lang="vi-VN" sz="1200" dirty="0" err="1">
                <a:effectLst/>
                <a:latin typeface="Lato Light" panose="020F0502020204030203" pitchFamily="34" charset="0"/>
                <a:ea typeface="Times New Roman" panose="02020603050405020304" pitchFamily="18" charset="0"/>
                <a:cs typeface="Lato Light" panose="020F0502020204030203" pitchFamily="34" charset="0"/>
              </a:rPr>
              <a:t>thầy</a:t>
            </a:r>
            <a:r>
              <a:rPr lang="vi-VN" sz="1200" dirty="0">
                <a:effectLst/>
                <a:latin typeface="Lato Light" panose="020F0502020204030203" pitchFamily="34" charset="0"/>
                <a:ea typeface="Times New Roman" panose="02020603050405020304" pitchFamily="18" charset="0"/>
                <a:cs typeface="Lato Light" panose="020F0502020204030203" pitchFamily="34" charset="0"/>
              </a:rPr>
              <a:t> </a:t>
            </a:r>
            <a:r>
              <a:rPr lang="vi-VN" sz="1200" dirty="0" err="1">
                <a:effectLst/>
                <a:latin typeface="Lato Light" panose="020F0502020204030203" pitchFamily="34" charset="0"/>
                <a:ea typeface="Times New Roman" panose="02020603050405020304" pitchFamily="18" charset="0"/>
                <a:cs typeface="Lato Light" panose="020F0502020204030203" pitchFamily="34" charset="0"/>
              </a:rPr>
              <a:t>Thuỷ</a:t>
            </a:r>
            <a:endParaRPr sz="1200" dirty="0">
              <a:solidFill>
                <a:srgbClr val="434343"/>
              </a:solidFill>
              <a:latin typeface="Lato Light" panose="020F0502020204030203" pitchFamily="34" charset="0"/>
              <a:ea typeface="Roboto Condensed Light"/>
              <a:cs typeface="Lato Light" panose="020F0502020204030203" pitchFamily="34" charset="0"/>
              <a:sym typeface="Roboto Condensed Light"/>
            </a:endParaRPr>
          </a:p>
        </p:txBody>
      </p:sp>
      <p:sp>
        <p:nvSpPr>
          <p:cNvPr id="519" name="Google Shape;519;p52"/>
          <p:cNvSpPr txBox="1"/>
          <p:nvPr/>
        </p:nvSpPr>
        <p:spPr>
          <a:xfrm>
            <a:off x="2418307" y="1084859"/>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vi-VN" sz="1100" dirty="0">
                <a:latin typeface="Lato Light" panose="020F0502020204030203" pitchFamily="34" charset="0"/>
                <a:ea typeface="Times New Roman" panose="02020603050405020304" pitchFamily="18" charset="0"/>
                <a:cs typeface="Lato Light" panose="020F0502020204030203" pitchFamily="34" charset="0"/>
              </a:rPr>
              <a:t>M</a:t>
            </a:r>
            <a:r>
              <a:rPr lang="vi-VN" sz="1100" dirty="0">
                <a:effectLst/>
                <a:latin typeface="Lato Light" panose="020F0502020204030203" pitchFamily="34" charset="0"/>
                <a:ea typeface="Times New Roman" panose="02020603050405020304" pitchFamily="18" charset="0"/>
                <a:cs typeface="Lato Light" panose="020F0502020204030203" pitchFamily="34" charset="0"/>
              </a:rPr>
              <a:t>ong muốn sẽ có thể phát triển mô hình giúp tăng cường độ chính xác </a:t>
            </a:r>
            <a:endParaRPr sz="1100" dirty="0">
              <a:solidFill>
                <a:srgbClr val="434343"/>
              </a:solidFill>
              <a:latin typeface="Lato Light" panose="020F0502020204030203" pitchFamily="34" charset="0"/>
              <a:ea typeface="Roboto Condensed Light"/>
              <a:cs typeface="Lato Light" panose="020F0502020204030203" pitchFamily="34" charset="0"/>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MỤC LỤC</a:t>
            </a:r>
            <a:endParaRPr dirty="0"/>
          </a:p>
        </p:txBody>
      </p:sp>
      <p:sp>
        <p:nvSpPr>
          <p:cNvPr id="167" name="Google Shape;167;p35"/>
          <p:cNvSpPr txBox="1">
            <a:spLocks noGrp="1"/>
          </p:cNvSpPr>
          <p:nvPr>
            <p:ph type="ctrTitle" idx="2"/>
          </p:nvPr>
        </p:nvSpPr>
        <p:spPr>
          <a:xfrm>
            <a:off x="293666" y="45661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sz="1500" dirty="0">
                <a:latin typeface="iCiel Gotham Medium" pitchFamily="50" charset="0"/>
                <a:cs typeface="iCiel Gotham Medium" pitchFamily="50" charset="0"/>
              </a:rPr>
              <a:t>LÍ THUYẾT</a:t>
            </a:r>
            <a:endParaRPr sz="1500" dirty="0">
              <a:latin typeface="iCiel Gotham Medium" pitchFamily="50" charset="0"/>
              <a:cs typeface="iCiel Gotham Medium" pitchFamily="50" charset="0"/>
            </a:endParaRPr>
          </a:p>
        </p:txBody>
      </p:sp>
      <p:sp>
        <p:nvSpPr>
          <p:cNvPr id="169" name="Google Shape;169;p35">
            <a:hlinkClick r:id="rId3"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4"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2" name="Google Shape;172;p35">
            <a:hlinkClick r:id="rId5"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03</a:t>
            </a:r>
            <a:endParaRPr dirty="0"/>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74" name="Google Shape;174;p35"/>
          <p:cNvSpPr txBox="1">
            <a:spLocks noGrp="1"/>
          </p:cNvSpPr>
          <p:nvPr>
            <p:ph type="ctrTitle" idx="9"/>
          </p:nvPr>
        </p:nvSpPr>
        <p:spPr>
          <a:xfrm>
            <a:off x="300187" y="155603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500" dirty="0">
                <a:latin typeface="iCiel Gotham Medium" pitchFamily="50" charset="0"/>
                <a:cs typeface="iCiel Gotham Medium" pitchFamily="50" charset="0"/>
              </a:rPr>
              <a:t>TRIỂN KHAI </a:t>
            </a:r>
            <a:br>
              <a:rPr lang="en-US" sz="1500" dirty="0">
                <a:latin typeface="iCiel Gotham Medium" pitchFamily="50" charset="0"/>
                <a:cs typeface="iCiel Gotham Medium" pitchFamily="50" charset="0"/>
              </a:rPr>
            </a:br>
            <a:r>
              <a:rPr lang="en-US" sz="1500" dirty="0">
                <a:latin typeface="iCiel Gotham Medium" pitchFamily="50" charset="0"/>
                <a:cs typeface="iCiel Gotham Medium" pitchFamily="50" charset="0"/>
              </a:rPr>
              <a:t>THỰC HIỆN</a:t>
            </a:r>
            <a:endParaRPr sz="1500" dirty="0">
              <a:latin typeface="iCiel Gotham Medium" pitchFamily="50" charset="0"/>
              <a:cs typeface="iCiel Gotham Medium" pitchFamily="50" charset="0"/>
            </a:endParaRPr>
          </a:p>
        </p:txBody>
      </p:sp>
      <p:sp>
        <p:nvSpPr>
          <p:cNvPr id="180" name="Google Shape;180;p35"/>
          <p:cNvSpPr txBox="1">
            <a:spLocks noGrp="1"/>
          </p:cNvSpPr>
          <p:nvPr>
            <p:ph type="ctrTitle" idx="18"/>
          </p:nvPr>
        </p:nvSpPr>
        <p:spPr>
          <a:xfrm>
            <a:off x="6811558" y="3067628"/>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latin typeface="iCiel Gotham Medium" pitchFamily="50" charset="0"/>
                <a:cs typeface="iCiel Gotham Medium" pitchFamily="50" charset="0"/>
              </a:rPr>
              <a:t>KẾT QUẢ </a:t>
            </a:r>
            <a:endParaRPr sz="1500" dirty="0">
              <a:latin typeface="iCiel Gotham Medium" pitchFamily="50" charset="0"/>
              <a:cs typeface="iCiel Gotham Medium" pitchFamily="50" charset="0"/>
            </a:endParaRPr>
          </a:p>
        </p:txBody>
      </p:sp>
      <p:sp>
        <p:nvSpPr>
          <p:cNvPr id="182" name="Google Shape;182;p35"/>
          <p:cNvSpPr txBox="1">
            <a:spLocks noGrp="1"/>
          </p:cNvSpPr>
          <p:nvPr>
            <p:ph type="ctrTitle" idx="20"/>
          </p:nvPr>
        </p:nvSpPr>
        <p:spPr>
          <a:xfrm>
            <a:off x="6811558" y="4165189"/>
            <a:ext cx="233244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500" dirty="0">
                <a:latin typeface="iCiel Gotham Medium" pitchFamily="50" charset="0"/>
                <a:cs typeface="iCiel Gotham Medium" pitchFamily="50" charset="0"/>
              </a:rPr>
              <a:t>KẾT LUẬN &amp;</a:t>
            </a:r>
            <a:br>
              <a:rPr lang="en-US" sz="1500" dirty="0">
                <a:latin typeface="iCiel Gotham Medium" pitchFamily="50" charset="0"/>
                <a:cs typeface="iCiel Gotham Medium" pitchFamily="50" charset="0"/>
              </a:rPr>
            </a:br>
            <a:r>
              <a:rPr lang="en-US" sz="1500" dirty="0">
                <a:latin typeface="iCiel Gotham Medium" pitchFamily="50" charset="0"/>
                <a:cs typeface="iCiel Gotham Medium" pitchFamily="50" charset="0"/>
              </a:rPr>
              <a:t>HƯỚNG PHÁT TRIỂN</a:t>
            </a:r>
            <a:endParaRPr sz="1500" dirty="0">
              <a:latin typeface="iCiel Gotham Medium" pitchFamily="50" charset="0"/>
              <a:cs typeface="iCiel Gotham Medium" pitchFamily="50" charset="0"/>
            </a:endParaRP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10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000"/>
                                        <p:tgtEl>
                                          <p:spTgt spid="172"/>
                                        </p:tgtEl>
                                      </p:cBhvr>
                                    </p:animEffect>
                                  </p:childTnLst>
                                </p:cTn>
                              </p:par>
                              <p:par>
                                <p:cTn id="20" presetID="10" presetClass="entr" presetSubtype="0" fill="hold" nodeType="with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fade">
                                      <p:cBhvr>
                                        <p:cTn id="22"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p49"/>
          <p:cNvSpPr txBox="1">
            <a:spLocks noGrp="1"/>
          </p:cNvSpPr>
          <p:nvPr>
            <p:ph type="ctrTitle" idx="7"/>
          </p:nvPr>
        </p:nvSpPr>
        <p:spPr>
          <a:xfrm>
            <a:off x="3102062" y="3685771"/>
            <a:ext cx="3744775"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sz="2000" dirty="0">
                <a:latin typeface="iCiel Gotham Ultra" pitchFamily="50" charset="0"/>
                <a:cs typeface="iCiel Gotham Ultra" pitchFamily="50" charset="0"/>
              </a:rPr>
              <a:t>HƯỚNG PHÁT TRIỂN</a:t>
            </a:r>
            <a:endParaRPr sz="2000" dirty="0"/>
          </a:p>
        </p:txBody>
      </p:sp>
      <p:sp>
        <p:nvSpPr>
          <p:cNvPr id="454" name="Google Shape;454;p49"/>
          <p:cNvSpPr txBox="1">
            <a:spLocks noGrp="1"/>
          </p:cNvSpPr>
          <p:nvPr>
            <p:ph type="ctrTitle" idx="3"/>
          </p:nvPr>
        </p:nvSpPr>
        <p:spPr>
          <a:xfrm>
            <a:off x="277399" y="771111"/>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dirty="0">
                <a:latin typeface="iCiel Gotham Ultra" pitchFamily="50" charset="0"/>
                <a:cs typeface="iCiel Gotham Ultra" pitchFamily="50" charset="0"/>
              </a:rPr>
              <a:t>Ý NGHĨA</a:t>
            </a:r>
            <a:endParaRPr sz="2400" dirty="0">
              <a:latin typeface="iCiel Gotham Ultra" pitchFamily="50" charset="0"/>
              <a:cs typeface="iCiel Gotham Ultra" pitchFamily="50" charset="0"/>
            </a:endParaRPr>
          </a:p>
        </p:txBody>
      </p:sp>
      <p:sp>
        <p:nvSpPr>
          <p:cNvPr id="455" name="Google Shape;455;p49"/>
          <p:cNvSpPr txBox="1">
            <a:spLocks noGrp="1"/>
          </p:cNvSpPr>
          <p:nvPr>
            <p:ph type="subTitle" idx="4"/>
          </p:nvPr>
        </p:nvSpPr>
        <p:spPr>
          <a:xfrm>
            <a:off x="362299" y="1364191"/>
            <a:ext cx="3200043" cy="259302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vi-VN" sz="1400" dirty="0">
                <a:effectLst/>
                <a:latin typeface="Lato" panose="020F0502020204030203" pitchFamily="34" charset="0"/>
                <a:ea typeface="Times New Roman" panose="02020603050405020304" pitchFamily="18" charset="0"/>
                <a:cs typeface="Lato" panose="020F0502020204030203" pitchFamily="34" charset="0"/>
              </a:rPr>
              <a:t>Việc phát triển hệ thống nhận diện thực thể ngôn ngữ </a:t>
            </a:r>
            <a:r>
              <a:rPr lang="vi-VN" sz="1400" dirty="0" err="1">
                <a:effectLst/>
                <a:latin typeface="Lato" panose="020F0502020204030203" pitchFamily="34" charset="0"/>
                <a:ea typeface="Times New Roman" panose="02020603050405020304" pitchFamily="18" charset="0"/>
                <a:cs typeface="Lato" panose="020F0502020204030203" pitchFamily="34" charset="0"/>
              </a:rPr>
              <a:t>tiếng</a:t>
            </a:r>
            <a:r>
              <a:rPr lang="vi-VN" sz="1400" dirty="0">
                <a:effectLst/>
                <a:latin typeface="Lato" panose="020F0502020204030203" pitchFamily="34" charset="0"/>
                <a:ea typeface="Times New Roman" panose="02020603050405020304" pitchFamily="18" charset="0"/>
                <a:cs typeface="Lato" panose="020F0502020204030203" pitchFamily="34" charset="0"/>
              </a:rPr>
              <a:t> Việt sẽ giúp ích cho máy tính trong việc </a:t>
            </a:r>
            <a:r>
              <a:rPr lang="vi-VN" sz="1400" dirty="0" err="1">
                <a:effectLst/>
                <a:latin typeface="Lato" panose="020F0502020204030203" pitchFamily="34" charset="0"/>
                <a:ea typeface="Times New Roman" panose="02020603050405020304" pitchFamily="18" charset="0"/>
                <a:cs typeface="Lato" panose="020F0502020204030203" pitchFamily="34" charset="0"/>
              </a:rPr>
              <a:t>đọc</a:t>
            </a:r>
            <a:r>
              <a:rPr lang="vi-VN" sz="1400" dirty="0">
                <a:effectLst/>
                <a:latin typeface="Lato" panose="020F0502020204030203" pitchFamily="34" charset="0"/>
                <a:ea typeface="Times New Roman" panose="02020603050405020304" pitchFamily="18" charset="0"/>
                <a:cs typeface="Lato" panose="020F0502020204030203" pitchFamily="34" charset="0"/>
              </a:rPr>
              <a:t> hiểu văn bản, nâng cao khả năng phân </a:t>
            </a:r>
            <a:r>
              <a:rPr lang="vi-VN" sz="1400" dirty="0" err="1">
                <a:effectLst/>
                <a:latin typeface="Lato" panose="020F0502020204030203" pitchFamily="34" charset="0"/>
                <a:ea typeface="Times New Roman" panose="02020603050405020304" pitchFamily="18" charset="0"/>
                <a:cs typeface="Lato" panose="020F0502020204030203" pitchFamily="34" charset="0"/>
              </a:rPr>
              <a:t>loại</a:t>
            </a:r>
            <a:r>
              <a:rPr lang="vi-VN" sz="1400" dirty="0">
                <a:effectLst/>
                <a:latin typeface="Lato" panose="020F0502020204030203" pitchFamily="34" charset="0"/>
                <a:ea typeface="Times New Roman" panose="02020603050405020304" pitchFamily="18" charset="0"/>
                <a:cs typeface="Lato" panose="020F0502020204030203" pitchFamily="34" charset="0"/>
              </a:rPr>
              <a:t> từ và tăng độ chính xác cho hệ thống</a:t>
            </a:r>
            <a:endParaRPr sz="1400" dirty="0">
              <a:latin typeface="Lato" panose="020F0502020204030203" pitchFamily="34" charset="0"/>
              <a:cs typeface="Lato" panose="020F0502020204030203" pitchFamily="34" charset="0"/>
            </a:endParaRPr>
          </a:p>
        </p:txBody>
      </p:sp>
      <p:sp>
        <p:nvSpPr>
          <p:cNvPr id="458" name="Google Shape;458;p49"/>
          <p:cNvSpPr txBox="1">
            <a:spLocks noGrp="1"/>
          </p:cNvSpPr>
          <p:nvPr>
            <p:ph type="subTitle" idx="8"/>
          </p:nvPr>
        </p:nvSpPr>
        <p:spPr>
          <a:xfrm>
            <a:off x="3429000" y="2263673"/>
            <a:ext cx="4122687" cy="1003200"/>
          </a:xfrm>
          <a:prstGeom prst="rect">
            <a:avLst/>
          </a:prstGeom>
        </p:spPr>
        <p:txBody>
          <a:bodyPr spcFirstLastPara="1" wrap="square" lIns="91425" tIns="91425" rIns="91425" bIns="91425" anchor="t" anchorCtr="0">
            <a:noAutofit/>
          </a:bodyPr>
          <a:lstStyle/>
          <a:p>
            <a:pPr indent="0" algn="l">
              <a:lnSpc>
                <a:spcPct val="150000"/>
              </a:lnSpc>
              <a:spcBef>
                <a:spcPts val="600"/>
              </a:spcBef>
              <a:spcAft>
                <a:spcPts val="300"/>
              </a:spcAft>
            </a:pPr>
            <a:r>
              <a:rPr lang="vi-VN" sz="1400" dirty="0">
                <a:effectLst/>
                <a:latin typeface="Lato" panose="020F0502020204030203" pitchFamily="34" charset="0"/>
                <a:ea typeface="Times New Roman" panose="02020603050405020304" pitchFamily="18" charset="0"/>
                <a:cs typeface="Lato" panose="020F0502020204030203" pitchFamily="34" charset="0"/>
              </a:rPr>
              <a:t>Đây là tiền đề cho hướng phát triển tương lai của các hệ thống nâng cao khác như: nhận diện cảm </a:t>
            </a:r>
            <a:r>
              <a:rPr lang="vi-VN" sz="1400" dirty="0" err="1">
                <a:effectLst/>
                <a:latin typeface="Lato" panose="020F0502020204030203" pitchFamily="34" charset="0"/>
                <a:ea typeface="Times New Roman" panose="02020603050405020304" pitchFamily="18" charset="0"/>
                <a:cs typeface="Lato" panose="020F0502020204030203" pitchFamily="34" charset="0"/>
              </a:rPr>
              <a:t>xúc</a:t>
            </a:r>
            <a:r>
              <a:rPr lang="vi-VN" sz="1400" dirty="0">
                <a:effectLst/>
                <a:latin typeface="Lato" panose="020F0502020204030203" pitchFamily="34" charset="0"/>
                <a:ea typeface="Times New Roman" panose="02020603050405020304" pitchFamily="18" charset="0"/>
                <a:cs typeface="Lato" panose="020F0502020204030203" pitchFamily="34" charset="0"/>
              </a:rPr>
              <a:t> văn bản, chatbot, …</a:t>
            </a:r>
            <a:br>
              <a:rPr lang="vi-VN" sz="1400" b="1" dirty="0">
                <a:effectLst/>
                <a:latin typeface="Lato" panose="020F0502020204030203" pitchFamily="34" charset="0"/>
                <a:ea typeface="Times New Roman" panose="02020603050405020304" pitchFamily="18" charset="0"/>
                <a:cs typeface="Lato" panose="020F0502020204030203" pitchFamily="34" charset="0"/>
              </a:rPr>
            </a:br>
            <a:endParaRPr lang="vi-VN" sz="1400" dirty="0">
              <a:effectLst/>
              <a:latin typeface="Lato" panose="020F0502020204030203" pitchFamily="34" charset="0"/>
              <a:ea typeface="Calibri" panose="020F0502020204030204" pitchFamily="34" charset="0"/>
              <a:cs typeface="Lato" panose="020F0502020204030203" pitchFamily="34" charset="0"/>
            </a:endParaRPr>
          </a:p>
        </p:txBody>
      </p:sp>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a:cxnSpLocks/>
          </p:cNvCxnSpPr>
          <p:nvPr/>
        </p:nvCxnSpPr>
        <p:spPr>
          <a:xfrm>
            <a:off x="6916600" y="3752850"/>
            <a:ext cx="0" cy="1390525"/>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00577" y="1889100"/>
            <a:ext cx="5824526"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3200" dirty="0">
                <a:latin typeface="Lato" panose="020F0502020204030203" pitchFamily="34" charset="0"/>
                <a:cs typeface="Lato" panose="020F0502020204030203" pitchFamily="34" charset="0"/>
              </a:rPr>
              <a:t>CẢM ƠN THẦY VÀ CÁC BẠN ĐÃ LẮNG NGHE </a:t>
            </a:r>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
        <p:nvSpPr>
          <p:cNvPr id="6" name="TextBox 5">
            <a:extLst>
              <a:ext uri="{FF2B5EF4-FFF2-40B4-BE49-F238E27FC236}">
                <a16:creationId xmlns:a16="http://schemas.microsoft.com/office/drawing/2014/main" id="{E78981B2-9537-4F17-8109-EB1A6F20EC23}"/>
              </a:ext>
            </a:extLst>
          </p:cNvPr>
          <p:cNvSpPr txBox="1"/>
          <p:nvPr/>
        </p:nvSpPr>
        <p:spPr>
          <a:xfrm>
            <a:off x="1190111" y="3304578"/>
            <a:ext cx="2885726" cy="646331"/>
          </a:xfrm>
          <a:prstGeom prst="rect">
            <a:avLst/>
          </a:prstGeom>
          <a:noFill/>
        </p:spPr>
        <p:txBody>
          <a:bodyPr wrap="none" rtlCol="0">
            <a:spAutoFit/>
          </a:bodyPr>
          <a:lstStyle/>
          <a:p>
            <a:r>
              <a:rPr lang="en-US" sz="3600" b="1" dirty="0">
                <a:solidFill>
                  <a:srgbClr val="434343"/>
                </a:solidFill>
                <a:latin typeface="iCiel Gotham Ultra" pitchFamily="50" charset="0"/>
                <a:cs typeface="iCiel Gotham Ultra" pitchFamily="50" charset="0"/>
              </a:rPr>
              <a:t>LÝ THUYẾT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10" name="Google Shape;214;p38">
            <a:extLst>
              <a:ext uri="{FF2B5EF4-FFF2-40B4-BE49-F238E27FC236}">
                <a16:creationId xmlns:a16="http://schemas.microsoft.com/office/drawing/2014/main" id="{C4F3A438-575B-4602-8EB9-D9E20DC54977}"/>
              </a:ext>
            </a:extLst>
          </p:cNvPr>
          <p:cNvSpPr/>
          <p:nvPr/>
        </p:nvSpPr>
        <p:spPr>
          <a:xfrm>
            <a:off x="751384" y="2413065"/>
            <a:ext cx="1996566" cy="543483"/>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US" b="1" dirty="0" err="1">
                <a:solidFill>
                  <a:schemeClr val="bg1"/>
                </a:solidFill>
                <a:latin typeface="Lato"/>
              </a:rPr>
              <a:t>Định</a:t>
            </a:r>
            <a:r>
              <a:rPr lang="en-US" b="1" dirty="0">
                <a:solidFill>
                  <a:schemeClr val="bg1"/>
                </a:solidFill>
                <a:latin typeface="Lato"/>
              </a:rPr>
              <a:t> </a:t>
            </a:r>
            <a:r>
              <a:rPr lang="en-US" b="1" dirty="0" err="1">
                <a:solidFill>
                  <a:schemeClr val="bg1"/>
                </a:solidFill>
                <a:latin typeface="Lato"/>
              </a:rPr>
              <a:t>dạng</a:t>
            </a:r>
            <a:r>
              <a:rPr lang="en-US" b="1" dirty="0">
                <a:solidFill>
                  <a:schemeClr val="bg1"/>
                </a:solidFill>
                <a:latin typeface="Lato"/>
              </a:rPr>
              <a:t> </a:t>
            </a:r>
            <a:r>
              <a:rPr lang="en-US" b="1" dirty="0" err="1">
                <a:solidFill>
                  <a:schemeClr val="bg1"/>
                </a:solidFill>
                <a:latin typeface="Lato"/>
              </a:rPr>
              <a:t>dữ</a:t>
            </a:r>
            <a:r>
              <a:rPr lang="en-US" b="1" dirty="0">
                <a:solidFill>
                  <a:schemeClr val="bg1"/>
                </a:solidFill>
                <a:latin typeface="Lato"/>
              </a:rPr>
              <a:t> </a:t>
            </a:r>
            <a:r>
              <a:rPr lang="en-US" b="1" dirty="0" err="1">
                <a:solidFill>
                  <a:schemeClr val="bg1"/>
                </a:solidFill>
                <a:latin typeface="Lato"/>
              </a:rPr>
              <a:t>liệu</a:t>
            </a:r>
            <a:endParaRPr b="1" dirty="0">
              <a:solidFill>
                <a:schemeClr val="bg1"/>
              </a:solidFill>
              <a:latin typeface="Lato"/>
            </a:endParaRPr>
          </a:p>
        </p:txBody>
      </p:sp>
      <p:sp>
        <p:nvSpPr>
          <p:cNvPr id="11" name="Google Shape;221;p38">
            <a:extLst>
              <a:ext uri="{FF2B5EF4-FFF2-40B4-BE49-F238E27FC236}">
                <a16:creationId xmlns:a16="http://schemas.microsoft.com/office/drawing/2014/main" id="{DC8879F9-351C-4F42-995E-0E0B2A723C34}"/>
              </a:ext>
            </a:extLst>
          </p:cNvPr>
          <p:cNvSpPr/>
          <p:nvPr/>
        </p:nvSpPr>
        <p:spPr>
          <a:xfrm>
            <a:off x="2480747" y="885952"/>
            <a:ext cx="4225036" cy="1384387"/>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cxnSp>
        <p:nvCxnSpPr>
          <p:cNvPr id="12" name="Google Shape;223;p38">
            <a:extLst>
              <a:ext uri="{FF2B5EF4-FFF2-40B4-BE49-F238E27FC236}">
                <a16:creationId xmlns:a16="http://schemas.microsoft.com/office/drawing/2014/main" id="{887BACDA-2921-4745-A438-2B1AE9C7F10C}"/>
              </a:ext>
            </a:extLst>
          </p:cNvPr>
          <p:cNvCxnSpPr>
            <a:cxnSpLocks/>
          </p:cNvCxnSpPr>
          <p:nvPr/>
        </p:nvCxnSpPr>
        <p:spPr>
          <a:xfrm rot="5400000">
            <a:off x="1693910" y="1708301"/>
            <a:ext cx="640080" cy="54864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13" name="Google Shape;224;p38">
            <a:extLst>
              <a:ext uri="{FF2B5EF4-FFF2-40B4-BE49-F238E27FC236}">
                <a16:creationId xmlns:a16="http://schemas.microsoft.com/office/drawing/2014/main" id="{66180364-E135-46B8-87CB-F6CEE8290D8C}"/>
              </a:ext>
            </a:extLst>
          </p:cNvPr>
          <p:cNvCxnSpPr>
            <a:cxnSpLocks/>
          </p:cNvCxnSpPr>
          <p:nvPr/>
        </p:nvCxnSpPr>
        <p:spPr>
          <a:xfrm>
            <a:off x="6861294" y="1662581"/>
            <a:ext cx="548640" cy="64008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14" name="TextBox 13">
            <a:extLst>
              <a:ext uri="{FF2B5EF4-FFF2-40B4-BE49-F238E27FC236}">
                <a16:creationId xmlns:a16="http://schemas.microsoft.com/office/drawing/2014/main" id="{63895230-0D19-4A83-81F1-74B4645AB963}"/>
              </a:ext>
            </a:extLst>
          </p:cNvPr>
          <p:cNvSpPr txBox="1"/>
          <p:nvPr/>
        </p:nvSpPr>
        <p:spPr>
          <a:xfrm>
            <a:off x="2627647" y="973960"/>
            <a:ext cx="3931236" cy="1179747"/>
          </a:xfrm>
          <a:prstGeom prst="rect">
            <a:avLst/>
          </a:prstGeom>
          <a:noFill/>
        </p:spPr>
        <p:txBody>
          <a:bodyPr wrap="square">
            <a:spAutoFit/>
          </a:bodyPr>
          <a:lstStyle/>
          <a:p>
            <a:pPr algn="just">
              <a:lnSpc>
                <a:spcPct val="120000"/>
              </a:lnSpc>
              <a:spcBef>
                <a:spcPts val="600"/>
              </a:spcBef>
              <a:spcAft>
                <a:spcPts val="300"/>
              </a:spcAft>
            </a:pPr>
            <a:r>
              <a:rPr lang="vi-VN" sz="1200" dirty="0">
                <a:solidFill>
                  <a:srgbClr val="434343"/>
                </a:solidFill>
                <a:effectLst/>
                <a:latin typeface="Lato"/>
                <a:ea typeface="Times New Roman" panose="02020603050405020304" pitchFamily="18" charset="0"/>
                <a:cs typeface="Times New Roman" panose="02020603050405020304" pitchFamily="18" charset="0"/>
              </a:rPr>
              <a:t>Nhận dạng thực thể định danh (Named Entity Recognition - NER), còn gọi là nhận dạng thực thể có tên, là nhiệm vụ nhận biết các từ xuất hiện trong văn bản là tên gọi của một đối tượng nào đó, như tên người, tên đất</a:t>
            </a:r>
            <a:r>
              <a:rPr lang="en-US" sz="1200" dirty="0">
                <a:solidFill>
                  <a:srgbClr val="434343"/>
                </a:solidFill>
                <a:effectLst/>
                <a:latin typeface="Lato"/>
                <a:ea typeface="Times New Roman" panose="02020603050405020304" pitchFamily="18" charset="0"/>
                <a:cs typeface="Times New Roman" panose="02020603050405020304" pitchFamily="18" charset="0"/>
              </a:rPr>
              <a:t>, </a:t>
            </a:r>
            <a:r>
              <a:rPr lang="vi-VN" sz="1200" dirty="0">
                <a:solidFill>
                  <a:srgbClr val="434343"/>
                </a:solidFill>
                <a:effectLst/>
                <a:latin typeface="Lato"/>
                <a:ea typeface="Times New Roman" panose="02020603050405020304" pitchFamily="18" charset="0"/>
                <a:cs typeface="Times New Roman" panose="02020603050405020304" pitchFamily="18" charset="0"/>
              </a:rPr>
              <a:t>tên tổ chức, tên tác phẩm</a:t>
            </a:r>
            <a:r>
              <a:rPr lang="en-US" sz="1200" dirty="0">
                <a:solidFill>
                  <a:srgbClr val="434343"/>
                </a:solidFill>
                <a:effectLst/>
                <a:latin typeface="Lato"/>
                <a:ea typeface="Times New Roman" panose="02020603050405020304" pitchFamily="18" charset="0"/>
                <a:cs typeface="Times New Roman" panose="02020603050405020304" pitchFamily="18" charset="0"/>
              </a:rPr>
              <a:t>,...</a:t>
            </a:r>
            <a:r>
              <a:rPr lang="vi-VN" sz="1200" dirty="0">
                <a:solidFill>
                  <a:srgbClr val="434343"/>
                </a:solidFill>
                <a:effectLst/>
                <a:latin typeface="Lato"/>
                <a:ea typeface="Times New Roman" panose="02020603050405020304" pitchFamily="18" charset="0"/>
                <a:cs typeface="Times New Roman" panose="02020603050405020304" pitchFamily="18" charset="0"/>
              </a:rPr>
              <a:t>. </a:t>
            </a:r>
            <a:endParaRPr lang="en-US" sz="1200" dirty="0">
              <a:solidFill>
                <a:srgbClr val="434343"/>
              </a:solidFill>
              <a:effectLst/>
              <a:latin typeface="Lato"/>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DB53C74D-015E-40B8-9040-14C7025850CB}"/>
              </a:ext>
            </a:extLst>
          </p:cNvPr>
          <p:cNvSpPr txBox="1"/>
          <p:nvPr/>
        </p:nvSpPr>
        <p:spPr>
          <a:xfrm>
            <a:off x="192930" y="3047660"/>
            <a:ext cx="3645424" cy="1883016"/>
          </a:xfrm>
          <a:prstGeom prst="rect">
            <a:avLst/>
          </a:prstGeom>
          <a:noFill/>
        </p:spPr>
        <p:txBody>
          <a:bodyPr wrap="square">
            <a:spAutoFit/>
          </a:bodyPr>
          <a:lstStyle/>
          <a:p>
            <a:pPr algn="just">
              <a:lnSpc>
                <a:spcPct val="120000"/>
              </a:lnSpc>
              <a:spcAft>
                <a:spcPts val="300"/>
              </a:spcAft>
            </a:pPr>
            <a:r>
              <a:rPr lang="en-US" sz="1200" dirty="0" err="1">
                <a:solidFill>
                  <a:srgbClr val="434343"/>
                </a:solidFill>
                <a:effectLst/>
                <a:latin typeface="Lato"/>
                <a:ea typeface="Times New Roman" panose="02020603050405020304" pitchFamily="18" charset="0"/>
                <a:cs typeface="Times New Roman" panose="02020603050405020304" pitchFamily="18" charset="0"/>
              </a:rPr>
              <a:t>Dữ</a:t>
            </a:r>
            <a:r>
              <a:rPr lang="en-US" sz="1200" dirty="0">
                <a:solidFill>
                  <a:srgbClr val="434343"/>
                </a:solidFill>
                <a:effectLst/>
                <a:latin typeface="Lato"/>
                <a:ea typeface="Times New Roman" panose="02020603050405020304" pitchFamily="18" charset="0"/>
                <a:cs typeface="Times New Roman" panose="02020603050405020304" pitchFamily="18" charset="0"/>
              </a:rPr>
              <a:t> </a:t>
            </a:r>
            <a:r>
              <a:rPr lang="vi-VN" sz="1200" dirty="0">
                <a:solidFill>
                  <a:srgbClr val="434343"/>
                </a:solidFill>
                <a:effectLst/>
                <a:latin typeface="Lato"/>
                <a:ea typeface="Times New Roman" panose="02020603050405020304" pitchFamily="18" charset="0"/>
                <a:cs typeface="Times New Roman" panose="02020603050405020304" pitchFamily="18" charset="0"/>
              </a:rPr>
              <a:t>liệu trước khi được gán nhãn NER sẽ được tách từ</a:t>
            </a:r>
            <a:r>
              <a:rPr lang="en-US" sz="1200" dirty="0">
                <a:solidFill>
                  <a:srgbClr val="434343"/>
                </a:solidFill>
                <a:effectLst/>
                <a:latin typeface="Lato"/>
                <a:ea typeface="Times New Roman" panose="02020603050405020304" pitchFamily="18" charset="0"/>
                <a:cs typeface="Times New Roman" panose="02020603050405020304" pitchFamily="18" charset="0"/>
              </a:rPr>
              <a:t>, </a:t>
            </a:r>
            <a:r>
              <a:rPr lang="vi-VN" sz="1200" dirty="0">
                <a:solidFill>
                  <a:srgbClr val="434343"/>
                </a:solidFill>
                <a:effectLst/>
                <a:latin typeface="Lato"/>
                <a:ea typeface="Times New Roman" panose="02020603050405020304" pitchFamily="18" charset="0"/>
                <a:cs typeface="Times New Roman" panose="02020603050405020304" pitchFamily="18" charset="0"/>
              </a:rPr>
              <a:t>gán nhãn từ loại tự động. Mỗi từ được đặt trên một dòng riêng biệt. Mỗi dòng bao gồm năm cột:</a:t>
            </a:r>
            <a:endParaRPr lang="en-US" sz="1200" dirty="0">
              <a:solidFill>
                <a:srgbClr val="434343"/>
              </a:solidFill>
              <a:effectLst/>
              <a:latin typeface="Lato"/>
              <a:ea typeface="Calibri" panose="020F0502020204030204" pitchFamily="34" charset="0"/>
              <a:cs typeface="Times New Roman" panose="02020603050405020304" pitchFamily="18" charset="0"/>
            </a:endParaRPr>
          </a:p>
          <a:p>
            <a:pPr marL="228600" lvl="0" indent="-228600" algn="just" fontAlgn="base">
              <a:lnSpc>
                <a:spcPct val="120000"/>
              </a:lnSpc>
              <a:buClr>
                <a:srgbClr val="434343"/>
              </a:buClr>
              <a:buFont typeface="+mj-lt"/>
              <a:buAutoNum type="arabicPeriod"/>
              <a:tabLst>
                <a:tab pos="499110" algn="l"/>
              </a:tabLst>
            </a:pPr>
            <a:r>
              <a:rPr lang="vi-VN" sz="1200" dirty="0">
                <a:solidFill>
                  <a:srgbClr val="434343"/>
                </a:solidFill>
                <a:effectLst/>
                <a:latin typeface="Lato"/>
                <a:ea typeface="Times New Roman" panose="02020603050405020304" pitchFamily="18" charset="0"/>
                <a:cs typeface="Times New Roman" panose="02020603050405020304" pitchFamily="18" charset="0"/>
              </a:rPr>
              <a:t>Đơn vị từ</a:t>
            </a:r>
            <a:endParaRPr lang="en-US" sz="1200" dirty="0">
              <a:solidFill>
                <a:srgbClr val="434343"/>
              </a:solidFill>
              <a:effectLst/>
              <a:latin typeface="Lato"/>
              <a:ea typeface="Calibri" panose="020F0502020204030204" pitchFamily="34" charset="0"/>
              <a:cs typeface="Times New Roman" panose="02020603050405020304" pitchFamily="18" charset="0"/>
            </a:endParaRPr>
          </a:p>
          <a:p>
            <a:pPr marL="228600" lvl="0" indent="-228600" algn="just" fontAlgn="base">
              <a:lnSpc>
                <a:spcPct val="120000"/>
              </a:lnSpc>
              <a:buClr>
                <a:srgbClr val="434343"/>
              </a:buClr>
              <a:buFont typeface="+mj-lt"/>
              <a:buAutoNum type="arabicPeriod"/>
              <a:tabLst>
                <a:tab pos="499110" algn="l"/>
              </a:tabLst>
            </a:pPr>
            <a:r>
              <a:rPr lang="vi-VN" sz="1200" dirty="0">
                <a:solidFill>
                  <a:srgbClr val="434343"/>
                </a:solidFill>
                <a:effectLst/>
                <a:latin typeface="Lato"/>
                <a:ea typeface="Times New Roman" panose="02020603050405020304" pitchFamily="18" charset="0"/>
                <a:cs typeface="Times New Roman" panose="02020603050405020304" pitchFamily="18" charset="0"/>
              </a:rPr>
              <a:t>Nhãn từ loại của từ</a:t>
            </a:r>
            <a:endParaRPr lang="en-US" sz="1200" dirty="0">
              <a:solidFill>
                <a:srgbClr val="434343"/>
              </a:solidFill>
              <a:effectLst/>
              <a:latin typeface="Lato"/>
              <a:ea typeface="Calibri" panose="020F0502020204030204" pitchFamily="34" charset="0"/>
              <a:cs typeface="Times New Roman" panose="02020603050405020304" pitchFamily="18" charset="0"/>
            </a:endParaRPr>
          </a:p>
          <a:p>
            <a:pPr marL="228600" lvl="0" indent="-228600" algn="just" fontAlgn="base">
              <a:lnSpc>
                <a:spcPct val="120000"/>
              </a:lnSpc>
              <a:buClr>
                <a:srgbClr val="434343"/>
              </a:buClr>
              <a:buFont typeface="+mj-lt"/>
              <a:buAutoNum type="arabicPeriod"/>
              <a:tabLst>
                <a:tab pos="499110" algn="l"/>
              </a:tabLst>
            </a:pPr>
            <a:r>
              <a:rPr lang="vi-VN" sz="1200" dirty="0">
                <a:solidFill>
                  <a:srgbClr val="434343"/>
                </a:solidFill>
                <a:effectLst/>
                <a:latin typeface="Lato"/>
                <a:ea typeface="Times New Roman" panose="02020603050405020304" pitchFamily="18" charset="0"/>
                <a:cs typeface="Times New Roman" panose="02020603050405020304" pitchFamily="18" charset="0"/>
              </a:rPr>
              <a:t>Nhãn cụm từ</a:t>
            </a:r>
            <a:endParaRPr lang="en-US" sz="1200" dirty="0">
              <a:solidFill>
                <a:srgbClr val="434343"/>
              </a:solidFill>
              <a:effectLst/>
              <a:latin typeface="Lato"/>
              <a:ea typeface="Calibri" panose="020F0502020204030204" pitchFamily="34" charset="0"/>
              <a:cs typeface="Times New Roman" panose="02020603050405020304" pitchFamily="18" charset="0"/>
            </a:endParaRPr>
          </a:p>
          <a:p>
            <a:pPr marL="228600" lvl="0" indent="-228600" algn="just" fontAlgn="base">
              <a:lnSpc>
                <a:spcPct val="120000"/>
              </a:lnSpc>
              <a:buClr>
                <a:srgbClr val="434343"/>
              </a:buClr>
              <a:buFont typeface="+mj-lt"/>
              <a:buAutoNum type="arabicPeriod"/>
              <a:tabLst>
                <a:tab pos="499110" algn="l"/>
              </a:tabLst>
            </a:pPr>
            <a:r>
              <a:rPr lang="vi-VN" sz="1200" dirty="0">
                <a:solidFill>
                  <a:srgbClr val="434343"/>
                </a:solidFill>
                <a:effectLst/>
                <a:latin typeface="Lato"/>
                <a:ea typeface="Times New Roman" panose="02020603050405020304" pitchFamily="18" charset="0"/>
                <a:cs typeface="Times New Roman" panose="02020603050405020304" pitchFamily="18" charset="0"/>
              </a:rPr>
              <a:t>Nhãn thực thể (mức 1)</a:t>
            </a:r>
            <a:endParaRPr lang="en-US" sz="1200" dirty="0">
              <a:solidFill>
                <a:srgbClr val="434343"/>
              </a:solidFill>
              <a:effectLst/>
              <a:latin typeface="Lato"/>
              <a:ea typeface="Calibri" panose="020F0502020204030204" pitchFamily="34" charset="0"/>
              <a:cs typeface="Times New Roman" panose="02020603050405020304" pitchFamily="18" charset="0"/>
            </a:endParaRPr>
          </a:p>
          <a:p>
            <a:pPr marL="228600" lvl="0" indent="-228600" algn="just" fontAlgn="base">
              <a:lnSpc>
                <a:spcPct val="120000"/>
              </a:lnSpc>
              <a:buClr>
                <a:srgbClr val="434343"/>
              </a:buClr>
              <a:buFont typeface="+mj-lt"/>
              <a:buAutoNum type="arabicPeriod"/>
              <a:tabLst>
                <a:tab pos="499110" algn="l"/>
              </a:tabLst>
            </a:pPr>
            <a:r>
              <a:rPr lang="vi-VN" sz="1200" dirty="0">
                <a:solidFill>
                  <a:srgbClr val="434343"/>
                </a:solidFill>
                <a:effectLst/>
                <a:latin typeface="Lato"/>
                <a:ea typeface="Times New Roman" panose="02020603050405020304" pitchFamily="18" charset="0"/>
                <a:cs typeface="Times New Roman" panose="02020603050405020304" pitchFamily="18" charset="0"/>
              </a:rPr>
              <a:t>Nhãn thực thể lồng (mức 2)</a:t>
            </a:r>
            <a:endParaRPr lang="en-US" sz="1200" dirty="0">
              <a:solidFill>
                <a:srgbClr val="434343"/>
              </a:solidFill>
              <a:effectLst/>
              <a:latin typeface="Lato"/>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BC58D38A-1BF4-4054-A8E2-FD9217A6F4EC}"/>
              </a:ext>
            </a:extLst>
          </p:cNvPr>
          <p:cNvSpPr txBox="1"/>
          <p:nvPr/>
        </p:nvSpPr>
        <p:spPr>
          <a:xfrm>
            <a:off x="5377703" y="3079290"/>
            <a:ext cx="3645424" cy="1661417"/>
          </a:xfrm>
          <a:prstGeom prst="rect">
            <a:avLst/>
          </a:prstGeom>
          <a:noFill/>
        </p:spPr>
        <p:txBody>
          <a:bodyPr wrap="square">
            <a:spAutoFit/>
          </a:bodyPr>
          <a:lstStyle/>
          <a:p>
            <a:pPr algn="just">
              <a:lnSpc>
                <a:spcPct val="120000"/>
              </a:lnSpc>
              <a:spcAft>
                <a:spcPts val="300"/>
              </a:spcAft>
            </a:pPr>
            <a:r>
              <a:rPr lang="vi-VN" sz="1200" dirty="0">
                <a:solidFill>
                  <a:srgbClr val="434343"/>
                </a:solidFill>
                <a:effectLst/>
                <a:latin typeface="Lato"/>
                <a:ea typeface="Times New Roman" panose="02020603050405020304" pitchFamily="18" charset="0"/>
                <a:cs typeface="Times New Roman" panose="02020603050405020304" pitchFamily="18" charset="0"/>
              </a:rPr>
              <a:t>Nhận dạng ba loại thực thể định danh trong tiếng Việt được xác định tương thích với các loại thực thể được mô tả trong hệ thống NER của tiếng Anh và tiếng Đức.</a:t>
            </a:r>
            <a:endParaRPr lang="en-US" sz="1200" dirty="0">
              <a:solidFill>
                <a:srgbClr val="434343"/>
              </a:solidFill>
              <a:effectLst/>
              <a:latin typeface="Lato"/>
              <a:ea typeface="Times New Roman" panose="02020603050405020304" pitchFamily="18" charset="0"/>
              <a:cs typeface="Times New Roman" panose="02020603050405020304" pitchFamily="18" charset="0"/>
            </a:endParaRPr>
          </a:p>
          <a:p>
            <a:pPr marL="228600" indent="-228600" algn="just">
              <a:lnSpc>
                <a:spcPct val="120000"/>
              </a:lnSpc>
              <a:buClr>
                <a:srgbClr val="434343"/>
              </a:buClr>
              <a:buFont typeface="+mj-lt"/>
              <a:buAutoNum type="arabicPeriod"/>
            </a:pPr>
            <a:r>
              <a:rPr lang="en-US" sz="1200" dirty="0" err="1">
                <a:solidFill>
                  <a:srgbClr val="434343"/>
                </a:solidFill>
                <a:latin typeface="Lato"/>
                <a:ea typeface="Calibri" panose="020F0502020204030204" pitchFamily="34" charset="0"/>
                <a:cs typeface="Times New Roman" panose="02020603050405020304" pitchFamily="18" charset="0"/>
              </a:rPr>
              <a:t>Tên</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người</a:t>
            </a:r>
            <a:endParaRPr lang="en-US" sz="1200" dirty="0">
              <a:solidFill>
                <a:srgbClr val="434343"/>
              </a:solidFill>
              <a:latin typeface="Lato"/>
              <a:ea typeface="Calibri" panose="020F0502020204030204" pitchFamily="34" charset="0"/>
              <a:cs typeface="Times New Roman" panose="02020603050405020304" pitchFamily="18" charset="0"/>
            </a:endParaRPr>
          </a:p>
          <a:p>
            <a:pPr marL="228600" indent="-228600" algn="just">
              <a:lnSpc>
                <a:spcPct val="120000"/>
              </a:lnSpc>
              <a:buClr>
                <a:srgbClr val="434343"/>
              </a:buClr>
              <a:buFont typeface="+mj-lt"/>
              <a:buAutoNum type="arabicPeriod"/>
            </a:pPr>
            <a:r>
              <a:rPr lang="en-US" sz="1200" dirty="0" err="1">
                <a:solidFill>
                  <a:srgbClr val="434343"/>
                </a:solidFill>
                <a:effectLst/>
                <a:latin typeface="Lato"/>
                <a:ea typeface="Calibri" panose="020F0502020204030204" pitchFamily="34" charset="0"/>
                <a:cs typeface="Times New Roman" panose="02020603050405020304" pitchFamily="18" charset="0"/>
              </a:rPr>
              <a:t>T</a:t>
            </a:r>
            <a:r>
              <a:rPr lang="en-US" sz="1200" dirty="0" err="1">
                <a:solidFill>
                  <a:srgbClr val="434343"/>
                </a:solidFill>
                <a:latin typeface="Lato"/>
                <a:ea typeface="Calibri" panose="020F0502020204030204" pitchFamily="34" charset="0"/>
                <a:cs typeface="Times New Roman" panose="02020603050405020304" pitchFamily="18" charset="0"/>
              </a:rPr>
              <a:t>ên</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địa</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lý</a:t>
            </a:r>
            <a:endParaRPr lang="en-US" sz="1200" dirty="0">
              <a:solidFill>
                <a:srgbClr val="434343"/>
              </a:solidFill>
              <a:latin typeface="Lato"/>
              <a:ea typeface="Calibri" panose="020F0502020204030204" pitchFamily="34" charset="0"/>
              <a:cs typeface="Times New Roman" panose="02020603050405020304" pitchFamily="18" charset="0"/>
            </a:endParaRPr>
          </a:p>
          <a:p>
            <a:pPr marL="228600" indent="-228600" algn="just">
              <a:lnSpc>
                <a:spcPct val="120000"/>
              </a:lnSpc>
              <a:buClr>
                <a:srgbClr val="434343"/>
              </a:buClr>
              <a:buFont typeface="+mj-lt"/>
              <a:buAutoNum type="arabicPeriod"/>
            </a:pPr>
            <a:r>
              <a:rPr lang="en-US" sz="1200" dirty="0" err="1">
                <a:solidFill>
                  <a:srgbClr val="434343"/>
                </a:solidFill>
                <a:effectLst/>
                <a:latin typeface="Lato"/>
                <a:ea typeface="Calibri" panose="020F0502020204030204" pitchFamily="34" charset="0"/>
                <a:cs typeface="Times New Roman" panose="02020603050405020304" pitchFamily="18" charset="0"/>
              </a:rPr>
              <a:t>T</a:t>
            </a:r>
            <a:r>
              <a:rPr lang="en-US" sz="1200" dirty="0" err="1">
                <a:solidFill>
                  <a:srgbClr val="434343"/>
                </a:solidFill>
                <a:latin typeface="Lato"/>
                <a:ea typeface="Calibri" panose="020F0502020204030204" pitchFamily="34" charset="0"/>
                <a:cs typeface="Times New Roman" panose="02020603050405020304" pitchFamily="18" charset="0"/>
              </a:rPr>
              <a:t>ên</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tổ</a:t>
            </a:r>
            <a:r>
              <a:rPr lang="en-US" sz="1200" dirty="0">
                <a:solidFill>
                  <a:srgbClr val="434343"/>
                </a:solidFill>
                <a:latin typeface="Lato"/>
                <a:ea typeface="Calibri" panose="020F0502020204030204" pitchFamily="34" charset="0"/>
                <a:cs typeface="Times New Roman" panose="02020603050405020304" pitchFamily="18" charset="0"/>
              </a:rPr>
              <a:t> </a:t>
            </a:r>
            <a:r>
              <a:rPr lang="en-US" sz="1200" dirty="0" err="1">
                <a:solidFill>
                  <a:srgbClr val="434343"/>
                </a:solidFill>
                <a:latin typeface="Lato"/>
                <a:ea typeface="Calibri" panose="020F0502020204030204" pitchFamily="34" charset="0"/>
                <a:cs typeface="Times New Roman" panose="02020603050405020304" pitchFamily="18" charset="0"/>
              </a:rPr>
              <a:t>chức</a:t>
            </a:r>
            <a:endParaRPr lang="en-US" sz="1200" dirty="0">
              <a:solidFill>
                <a:srgbClr val="434343"/>
              </a:solidFill>
              <a:effectLst/>
              <a:latin typeface="Lato"/>
              <a:ea typeface="Calibri" panose="020F0502020204030204" pitchFamily="34" charset="0"/>
              <a:cs typeface="Times New Roman" panose="02020603050405020304" pitchFamily="18" charset="0"/>
            </a:endParaRPr>
          </a:p>
        </p:txBody>
      </p:sp>
      <p:sp>
        <p:nvSpPr>
          <p:cNvPr id="17" name="Google Shape;214;p38">
            <a:extLst>
              <a:ext uri="{FF2B5EF4-FFF2-40B4-BE49-F238E27FC236}">
                <a16:creationId xmlns:a16="http://schemas.microsoft.com/office/drawing/2014/main" id="{EC60E4F5-3C4A-4DEA-A668-C27CE2219DBC}"/>
              </a:ext>
            </a:extLst>
          </p:cNvPr>
          <p:cNvSpPr/>
          <p:nvPr/>
        </p:nvSpPr>
        <p:spPr>
          <a:xfrm>
            <a:off x="6392514" y="2413065"/>
            <a:ext cx="1996566" cy="543483"/>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US" b="1" dirty="0" err="1">
                <a:solidFill>
                  <a:schemeClr val="bg1"/>
                </a:solidFill>
                <a:latin typeface="Lato"/>
              </a:rPr>
              <a:t>Nhận</a:t>
            </a:r>
            <a:r>
              <a:rPr lang="en-US" b="1" dirty="0">
                <a:solidFill>
                  <a:schemeClr val="bg1"/>
                </a:solidFill>
                <a:latin typeface="Lato"/>
              </a:rPr>
              <a:t> </a:t>
            </a:r>
            <a:r>
              <a:rPr lang="en-US" b="1" dirty="0" err="1">
                <a:solidFill>
                  <a:schemeClr val="bg1"/>
                </a:solidFill>
                <a:latin typeface="Lato"/>
              </a:rPr>
              <a:t>dạng</a:t>
            </a:r>
            <a:r>
              <a:rPr lang="en-US" b="1" dirty="0">
                <a:solidFill>
                  <a:schemeClr val="bg1"/>
                </a:solidFill>
                <a:latin typeface="Lato"/>
              </a:rPr>
              <a:t> </a:t>
            </a:r>
            <a:r>
              <a:rPr lang="en-US" b="1" dirty="0" err="1">
                <a:solidFill>
                  <a:schemeClr val="bg1"/>
                </a:solidFill>
                <a:latin typeface="Lato"/>
              </a:rPr>
              <a:t>thực</a:t>
            </a:r>
            <a:r>
              <a:rPr lang="en-US" b="1" dirty="0">
                <a:solidFill>
                  <a:schemeClr val="bg1"/>
                </a:solidFill>
                <a:latin typeface="Lato"/>
              </a:rPr>
              <a:t> </a:t>
            </a:r>
            <a:r>
              <a:rPr lang="en-US" b="1" dirty="0" err="1">
                <a:solidFill>
                  <a:schemeClr val="bg1"/>
                </a:solidFill>
                <a:latin typeface="Lato"/>
              </a:rPr>
              <a:t>thể</a:t>
            </a:r>
            <a:endParaRPr b="1" dirty="0">
              <a:solidFill>
                <a:schemeClr val="bg1"/>
              </a:solidFill>
              <a:latin typeface="Lato"/>
            </a:endParaRPr>
          </a:p>
        </p:txBody>
      </p:sp>
      <p:sp>
        <p:nvSpPr>
          <p:cNvPr id="18" name="TextBox 17">
            <a:extLst>
              <a:ext uri="{FF2B5EF4-FFF2-40B4-BE49-F238E27FC236}">
                <a16:creationId xmlns:a16="http://schemas.microsoft.com/office/drawing/2014/main" id="{5F45B6AA-CF94-40EB-BA2A-8B3E12FBC2FC}"/>
              </a:ext>
            </a:extLst>
          </p:cNvPr>
          <p:cNvSpPr txBox="1"/>
          <p:nvPr/>
        </p:nvSpPr>
        <p:spPr>
          <a:xfrm>
            <a:off x="1501601" y="250783"/>
            <a:ext cx="5908333" cy="492443"/>
          </a:xfrm>
          <a:prstGeom prst="rect">
            <a:avLst/>
          </a:prstGeom>
          <a:noFill/>
        </p:spPr>
        <p:txBody>
          <a:bodyPr wrap="square">
            <a:spAutoFit/>
          </a:bodyPr>
          <a:lstStyle/>
          <a:p>
            <a:pPr algn="ctr"/>
            <a:r>
              <a:rPr lang="vi-VN" sz="2600" b="1" dirty="0">
                <a:solidFill>
                  <a:srgbClr val="434343"/>
                </a:solidFill>
                <a:effectLst/>
                <a:latin typeface="iCiel Gotham Ultra" pitchFamily="50" charset="0"/>
                <a:ea typeface="Times New Roman" panose="02020603050405020304" pitchFamily="18" charset="0"/>
                <a:cs typeface="iCiel Gotham Ultra" pitchFamily="50" charset="0"/>
              </a:rPr>
              <a:t>NAMED ENTITY RECOGNITION</a:t>
            </a:r>
            <a:endParaRPr lang="en-US" sz="2600" dirty="0">
              <a:latin typeface="iCiel Gotham Ultra" pitchFamily="50" charset="0"/>
              <a:cs typeface="iCiel Gotham Ultra" pitchFamily="50" charset="0"/>
            </a:endParaRPr>
          </a:p>
        </p:txBody>
      </p:sp>
    </p:spTree>
    <p:extLst>
      <p:ext uri="{BB962C8B-B14F-4D97-AF65-F5344CB8AC3E}">
        <p14:creationId xmlns:p14="http://schemas.microsoft.com/office/powerpoint/2010/main" val="45980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563070" y="1794730"/>
            <a:ext cx="2011680" cy="2991999"/>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lang="en-US" sz="1200">
              <a:latin typeface="Lato"/>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536277" y="1025972"/>
            <a:ext cx="2148397" cy="3286213"/>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latin typeface="Lato"/>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877322" y="372033"/>
            <a:ext cx="7963712" cy="946200"/>
          </a:xfrm>
          <a:prstGeom prst="rect">
            <a:avLst/>
          </a:prstGeom>
        </p:spPr>
        <p:txBody>
          <a:bodyPr spcFirstLastPara="1" wrap="square" lIns="91425" tIns="91425" rIns="91425" bIns="91425" anchor="t" anchorCtr="0">
            <a:noAutofit/>
          </a:bodyPr>
          <a:lstStyle/>
          <a:p>
            <a:pPr algn="l">
              <a:lnSpc>
                <a:spcPct val="120000"/>
              </a:lnSpc>
            </a:pPr>
            <a:r>
              <a:rPr lang="vi-VN" sz="2600" b="1" dirty="0">
                <a:effectLst/>
                <a:latin typeface="iCiel Gotham Ultra" pitchFamily="50" charset="0"/>
                <a:ea typeface="Times New Roman" panose="02020603050405020304" pitchFamily="18" charset="0"/>
                <a:cs typeface="iCiel Gotham Ultra" pitchFamily="50" charset="0"/>
              </a:rPr>
              <a:t>NHẬN DẠNG ĐỐI TƯỢNG DỰA TRÊN BERT</a:t>
            </a:r>
            <a:endParaRPr lang="vi-VN" sz="2600" dirty="0">
              <a:latin typeface="iCiel Gotham Ultra" pitchFamily="50" charset="0"/>
              <a:cs typeface="iCiel Gotham Ultra" pitchFamily="50" charset="0"/>
            </a:endParaRPr>
          </a:p>
        </p:txBody>
      </p:sp>
      <p:sp>
        <p:nvSpPr>
          <p:cNvPr id="416" name="Google Shape;416;p46"/>
          <p:cNvSpPr txBox="1">
            <a:spLocks noGrp="1"/>
          </p:cNvSpPr>
          <p:nvPr>
            <p:ph type="ctrTitle" idx="2"/>
          </p:nvPr>
        </p:nvSpPr>
        <p:spPr>
          <a:xfrm>
            <a:off x="1079095" y="3148976"/>
            <a:ext cx="3200593" cy="481353"/>
          </a:xfrm>
          <a:prstGeom prst="rect">
            <a:avLst/>
          </a:prstGeom>
        </p:spPr>
        <p:txBody>
          <a:bodyPr spcFirstLastPara="1" wrap="square" lIns="91425" tIns="91425" rIns="91425" bIns="91425" anchor="b" anchorCtr="0">
            <a:noAutofit/>
          </a:bodyPr>
          <a:lstStyle/>
          <a:p>
            <a:pPr marL="0" lvl="0" indent="0" algn="l" rtl="0">
              <a:lnSpc>
                <a:spcPct val="120000"/>
              </a:lnSpc>
              <a:spcBef>
                <a:spcPts val="0"/>
              </a:spcBef>
              <a:spcAft>
                <a:spcPts val="0"/>
              </a:spcAft>
              <a:buNone/>
            </a:pPr>
            <a:r>
              <a:rPr lang="vi-VN" dirty="0">
                <a:solidFill>
                  <a:schemeClr val="bg1"/>
                </a:solidFill>
                <a:effectLst/>
                <a:latin typeface="Lato"/>
                <a:ea typeface="Calibri" panose="020F0502020204030204" pitchFamily="34" charset="0"/>
              </a:rPr>
              <a:t>Bidirectional Encoder Representations from Transformers</a:t>
            </a:r>
            <a:endParaRPr dirty="0">
              <a:solidFill>
                <a:schemeClr val="bg1"/>
              </a:solidFill>
              <a:latin typeface="Lato"/>
            </a:endParaRPr>
          </a:p>
        </p:txBody>
      </p:sp>
      <p:sp>
        <p:nvSpPr>
          <p:cNvPr id="417" name="Google Shape;417;p46"/>
          <p:cNvSpPr txBox="1">
            <a:spLocks noGrp="1"/>
          </p:cNvSpPr>
          <p:nvPr>
            <p:ph type="subTitle" idx="1"/>
          </p:nvPr>
        </p:nvSpPr>
        <p:spPr>
          <a:xfrm>
            <a:off x="1078324" y="1685237"/>
            <a:ext cx="3004578" cy="1161854"/>
          </a:xfrm>
          <a:prstGeom prst="rect">
            <a:avLst/>
          </a:prstGeom>
        </p:spPr>
        <p:txBody>
          <a:bodyPr spcFirstLastPara="1" wrap="square" lIns="91425" tIns="91425" rIns="91425" bIns="91425" anchor="t" anchorCtr="0">
            <a:noAutofit/>
          </a:bodyPr>
          <a:lstStyle/>
          <a:p>
            <a:pPr marL="0" lvl="0" indent="0" algn="just">
              <a:lnSpc>
                <a:spcPct val="120000"/>
              </a:lnSpc>
            </a:pPr>
            <a:r>
              <a:rPr lang="en-US" sz="1200" dirty="0" err="1">
                <a:solidFill>
                  <a:schemeClr val="bg1"/>
                </a:solidFill>
                <a:latin typeface="Lato"/>
              </a:rPr>
              <a:t>Là</a:t>
            </a:r>
            <a:r>
              <a:rPr lang="en-US" sz="1200" dirty="0">
                <a:solidFill>
                  <a:schemeClr val="bg1"/>
                </a:solidFill>
                <a:latin typeface="Lato"/>
              </a:rPr>
              <a:t> </a:t>
            </a:r>
            <a:r>
              <a:rPr lang="vi-VN" sz="1200" dirty="0">
                <a:solidFill>
                  <a:schemeClr val="bg1"/>
                </a:solidFill>
                <a:latin typeface="Lato"/>
              </a:rPr>
              <a:t>một phương pháp kỹ thuật được xây dựng dựa trên mô hình mạng mô phỏng theo hệ thống nơ-ron thần kinh của con người dùng để đào tạo trước quá trình xử lý ngôn ngữ tự nhiên</a:t>
            </a:r>
            <a:r>
              <a:rPr lang="en-US" sz="1200" dirty="0">
                <a:solidFill>
                  <a:schemeClr val="bg1"/>
                </a:solidFill>
                <a:latin typeface="Lato"/>
              </a:rPr>
              <a:t>.</a:t>
            </a:r>
            <a:endParaRPr sz="1200" dirty="0">
              <a:solidFill>
                <a:schemeClr val="bg1"/>
              </a:solidFill>
              <a:latin typeface="Lato"/>
            </a:endParaRPr>
          </a:p>
        </p:txBody>
      </p:sp>
      <p:sp>
        <p:nvSpPr>
          <p:cNvPr id="418" name="Google Shape;418;p46"/>
          <p:cNvSpPr txBox="1">
            <a:spLocks noGrp="1"/>
          </p:cNvSpPr>
          <p:nvPr>
            <p:ph type="ctrTitle" idx="3"/>
          </p:nvPr>
        </p:nvSpPr>
        <p:spPr>
          <a:xfrm>
            <a:off x="5072910" y="3688465"/>
            <a:ext cx="2827081" cy="427500"/>
          </a:xfrm>
          <a:prstGeom prst="rect">
            <a:avLst/>
          </a:prstGeom>
        </p:spPr>
        <p:txBody>
          <a:bodyPr spcFirstLastPara="1" wrap="square" lIns="91425" tIns="91425" rIns="91425" bIns="91425" anchor="b" anchorCtr="0">
            <a:noAutofit/>
          </a:bodyPr>
          <a:lstStyle/>
          <a:p>
            <a:pPr marL="0" lvl="0" indent="0" algn="r" rtl="0">
              <a:lnSpc>
                <a:spcPct val="120000"/>
              </a:lnSpc>
              <a:spcBef>
                <a:spcPts val="0"/>
              </a:spcBef>
              <a:spcAft>
                <a:spcPts val="0"/>
              </a:spcAft>
              <a:buNone/>
            </a:pPr>
            <a:r>
              <a:rPr lang="en" dirty="0">
                <a:solidFill>
                  <a:schemeClr val="lt1"/>
                </a:solidFill>
                <a:latin typeface="Lato"/>
              </a:rPr>
              <a:t>Nguyên lý hoạt động của BERT</a:t>
            </a:r>
            <a:endParaRPr dirty="0">
              <a:latin typeface="Lato"/>
            </a:endParaRPr>
          </a:p>
        </p:txBody>
      </p:sp>
      <p:sp>
        <p:nvSpPr>
          <p:cNvPr id="14" name="TextBox 13">
            <a:extLst>
              <a:ext uri="{FF2B5EF4-FFF2-40B4-BE49-F238E27FC236}">
                <a16:creationId xmlns:a16="http://schemas.microsoft.com/office/drawing/2014/main" id="{EAEE84C3-41DC-4739-8DC8-FDFE21B93B8D}"/>
              </a:ext>
            </a:extLst>
          </p:cNvPr>
          <p:cNvSpPr txBox="1"/>
          <p:nvPr/>
        </p:nvSpPr>
        <p:spPr>
          <a:xfrm>
            <a:off x="5186029" y="2450726"/>
            <a:ext cx="2713962" cy="1179747"/>
          </a:xfrm>
          <a:prstGeom prst="rect">
            <a:avLst/>
          </a:prstGeom>
          <a:noFill/>
        </p:spPr>
        <p:txBody>
          <a:bodyPr wrap="square">
            <a:spAutoFit/>
          </a:bodyPr>
          <a:lstStyle/>
          <a:p>
            <a:pPr algn="just">
              <a:lnSpc>
                <a:spcPct val="120000"/>
              </a:lnSpc>
              <a:spcBef>
                <a:spcPts val="600"/>
              </a:spcBef>
              <a:spcAft>
                <a:spcPts val="300"/>
              </a:spcAft>
            </a:pPr>
            <a:r>
              <a:rPr lang="vi-VN" sz="1200" dirty="0">
                <a:solidFill>
                  <a:schemeClr val="bg1"/>
                </a:solidFill>
                <a:effectLst/>
                <a:latin typeface="Lato"/>
                <a:ea typeface="Times New Roman" panose="02020603050405020304" pitchFamily="18" charset="0"/>
                <a:cs typeface="Times New Roman" panose="02020603050405020304" pitchFamily="18" charset="0"/>
              </a:rPr>
              <a:t>Đầu vào là một chuỗi các mã thông báo</a:t>
            </a:r>
            <a:r>
              <a:rPr lang="en-US" sz="1200" dirty="0">
                <a:solidFill>
                  <a:schemeClr val="bg1"/>
                </a:solidFill>
                <a:effectLst/>
                <a:latin typeface="Lato"/>
                <a:ea typeface="Times New Roman" panose="02020603050405020304" pitchFamily="18" charset="0"/>
                <a:cs typeface="Times New Roman" panose="02020603050405020304" pitchFamily="18" charset="0"/>
              </a:rPr>
              <a:t>, đ</a:t>
            </a:r>
            <a:r>
              <a:rPr lang="vi-VN" sz="1200" dirty="0">
                <a:solidFill>
                  <a:schemeClr val="bg1"/>
                </a:solidFill>
                <a:effectLst/>
                <a:latin typeface="Lato"/>
                <a:ea typeface="Times New Roman" panose="02020603050405020304" pitchFamily="18" charset="0"/>
                <a:cs typeface="Times New Roman" panose="02020603050405020304" pitchFamily="18" charset="0"/>
              </a:rPr>
              <a:t>ầu ra là một chuỗi các vectơ, trong đó mỗi vectơ tương ứng với một mã thông báo đầu vào có cùng chỉ mục.</a:t>
            </a:r>
            <a:endParaRPr lang="en-US" sz="1200" dirty="0">
              <a:solidFill>
                <a:schemeClr val="bg1"/>
              </a:solidFill>
              <a:effectLst/>
              <a:latin typeface="Lato"/>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4"/>
                                        </p:tgtEl>
                                        <p:attrNameLst>
                                          <p:attrName>style.visibility</p:attrName>
                                        </p:attrNameLst>
                                      </p:cBhvr>
                                      <p:to>
                                        <p:strVal val="visible"/>
                                      </p:to>
                                    </p:set>
                                    <p:anim calcmode="lin" valueType="num">
                                      <p:cBhvr additive="base">
                                        <p:cTn id="7" dur="500" fill="hold"/>
                                        <p:tgtEl>
                                          <p:spTgt spid="414"/>
                                        </p:tgtEl>
                                        <p:attrNameLst>
                                          <p:attrName>ppt_x</p:attrName>
                                        </p:attrNameLst>
                                      </p:cBhvr>
                                      <p:tavLst>
                                        <p:tav tm="0">
                                          <p:val>
                                            <p:strVal val="0-#ppt_w/2"/>
                                          </p:val>
                                        </p:tav>
                                        <p:tav tm="100000">
                                          <p:val>
                                            <p:strVal val="#ppt_x"/>
                                          </p:val>
                                        </p:tav>
                                      </p:tavLst>
                                    </p:anim>
                                    <p:anim calcmode="lin" valueType="num">
                                      <p:cBhvr additive="base">
                                        <p:cTn id="8" dur="500" fill="hold"/>
                                        <p:tgtEl>
                                          <p:spTgt spid="4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3"/>
                                        </p:tgtEl>
                                        <p:attrNameLst>
                                          <p:attrName>style.visibility</p:attrName>
                                        </p:attrNameLst>
                                      </p:cBhvr>
                                      <p:to>
                                        <p:strVal val="visible"/>
                                      </p:to>
                                    </p:set>
                                    <p:animEffect transition="in" filter="fade">
                                      <p:cBhvr>
                                        <p:cTn id="12" dur="500"/>
                                        <p:tgtEl>
                                          <p:spTgt spid="4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6"/>
                                        </p:tgtEl>
                                        <p:attrNameLst>
                                          <p:attrName>style.visibility</p:attrName>
                                        </p:attrNameLst>
                                      </p:cBhvr>
                                      <p:to>
                                        <p:strVal val="visible"/>
                                      </p:to>
                                    </p:set>
                                    <p:animEffect transition="in" filter="fade">
                                      <p:cBhvr>
                                        <p:cTn id="15" dur="500"/>
                                        <p:tgtEl>
                                          <p:spTgt spid="4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7">
                                            <p:txEl>
                                              <p:pRg st="0" end="0"/>
                                            </p:txEl>
                                          </p:spTgt>
                                        </p:tgtEl>
                                        <p:attrNameLst>
                                          <p:attrName>style.visibility</p:attrName>
                                        </p:attrNameLst>
                                      </p:cBhvr>
                                      <p:to>
                                        <p:strVal val="visible"/>
                                      </p:to>
                                    </p:set>
                                    <p:animEffect transition="in" filter="fade">
                                      <p:cBhvr>
                                        <p:cTn id="18" dur="500"/>
                                        <p:tgtEl>
                                          <p:spTgt spid="417">
                                            <p:txEl>
                                              <p:pRg st="0" end="0"/>
                                            </p:txEl>
                                          </p:spTgt>
                                        </p:tgtEl>
                                      </p:cBhvr>
                                    </p:animEffect>
                                  </p:childTnLst>
                                </p:cTn>
                              </p:par>
                            </p:childTnLst>
                          </p:cTn>
                        </p:par>
                        <p:par>
                          <p:cTn id="19" fill="hold">
                            <p:stCondLst>
                              <p:cond delay="1000"/>
                            </p:stCondLst>
                            <p:childTnLst>
                              <p:par>
                                <p:cTn id="20" presetID="2" presetClass="entr" presetSubtype="2" fill="hold" nodeType="afterEffect">
                                  <p:stCondLst>
                                    <p:cond delay="500"/>
                                  </p:stCondLst>
                                  <p:childTnLst>
                                    <p:set>
                                      <p:cBhvr>
                                        <p:cTn id="21" dur="1" fill="hold">
                                          <p:stCondLst>
                                            <p:cond delay="0"/>
                                          </p:stCondLst>
                                        </p:cTn>
                                        <p:tgtEl>
                                          <p:spTgt spid="412"/>
                                        </p:tgtEl>
                                        <p:attrNameLst>
                                          <p:attrName>style.visibility</p:attrName>
                                        </p:attrNameLst>
                                      </p:cBhvr>
                                      <p:to>
                                        <p:strVal val="visible"/>
                                      </p:to>
                                    </p:set>
                                    <p:anim calcmode="lin" valueType="num">
                                      <p:cBhvr additive="base">
                                        <p:cTn id="22" dur="500" fill="hold"/>
                                        <p:tgtEl>
                                          <p:spTgt spid="412"/>
                                        </p:tgtEl>
                                        <p:attrNameLst>
                                          <p:attrName>ppt_x</p:attrName>
                                        </p:attrNameLst>
                                      </p:cBhvr>
                                      <p:tavLst>
                                        <p:tav tm="0">
                                          <p:val>
                                            <p:strVal val="1+#ppt_w/2"/>
                                          </p:val>
                                        </p:tav>
                                        <p:tav tm="100000">
                                          <p:val>
                                            <p:strVal val="#ppt_x"/>
                                          </p:val>
                                        </p:tav>
                                      </p:tavLst>
                                    </p:anim>
                                    <p:anim calcmode="lin" valueType="num">
                                      <p:cBhvr additive="base">
                                        <p:cTn id="23" dur="500" fill="hold"/>
                                        <p:tgtEl>
                                          <p:spTgt spid="4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11"/>
                                        </p:tgtEl>
                                        <p:attrNameLst>
                                          <p:attrName>style.visibility</p:attrName>
                                        </p:attrNameLst>
                                      </p:cBhvr>
                                      <p:to>
                                        <p:strVal val="visible"/>
                                      </p:to>
                                    </p:set>
                                    <p:animEffect transition="in" filter="fade">
                                      <p:cBhvr>
                                        <p:cTn id="27" dur="500"/>
                                        <p:tgtEl>
                                          <p:spTgt spid="4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8"/>
                                        </p:tgtEl>
                                        <p:attrNameLst>
                                          <p:attrName>style.visibility</p:attrName>
                                        </p:attrNameLst>
                                      </p:cBhvr>
                                      <p:to>
                                        <p:strVal val="visible"/>
                                      </p:to>
                                    </p:set>
                                    <p:animEffect transition="in" filter="fade">
                                      <p:cBhvr>
                                        <p:cTn id="30" dur="500"/>
                                        <p:tgtEl>
                                          <p:spTgt spid="4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animBg="1"/>
      <p:bldP spid="413" grpId="0" animBg="1"/>
      <p:bldP spid="416" grpId="0"/>
      <p:bldP spid="417" grpId="0" build="p"/>
      <p:bldP spid="418"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cxnSp>
        <p:nvCxnSpPr>
          <p:cNvPr id="8" name="Google Shape;224;p38">
            <a:extLst>
              <a:ext uri="{FF2B5EF4-FFF2-40B4-BE49-F238E27FC236}">
                <a16:creationId xmlns:a16="http://schemas.microsoft.com/office/drawing/2014/main" id="{8F2F3F60-681B-430E-88AC-C1B76C692271}"/>
              </a:ext>
            </a:extLst>
          </p:cNvPr>
          <p:cNvCxnSpPr>
            <a:cxnSpLocks/>
          </p:cNvCxnSpPr>
          <p:nvPr/>
        </p:nvCxnSpPr>
        <p:spPr>
          <a:xfrm>
            <a:off x="4008596" y="1349686"/>
            <a:ext cx="1031240" cy="755561"/>
          </a:xfrm>
          <a:prstGeom prst="bentConnector3">
            <a:avLst>
              <a:gd name="adj1" fmla="val 50000"/>
            </a:avLst>
          </a:prstGeom>
          <a:noFill/>
          <a:ln w="9525" cap="flat" cmpd="sng">
            <a:solidFill>
              <a:srgbClr val="595959"/>
            </a:solidFill>
            <a:prstDash val="solid"/>
            <a:round/>
            <a:headEnd type="none" w="med" len="med"/>
            <a:tailEnd type="none" w="med" len="med"/>
          </a:ln>
        </p:spPr>
      </p:cxnSp>
      <p:sp>
        <p:nvSpPr>
          <p:cNvPr id="10" name="Google Shape;262;p41">
            <a:extLst>
              <a:ext uri="{FF2B5EF4-FFF2-40B4-BE49-F238E27FC236}">
                <a16:creationId xmlns:a16="http://schemas.microsoft.com/office/drawing/2014/main" id="{A3C9F1DF-344A-4C0E-860E-FD861167DD10}"/>
              </a:ext>
            </a:extLst>
          </p:cNvPr>
          <p:cNvSpPr/>
          <p:nvPr/>
        </p:nvSpPr>
        <p:spPr>
          <a:xfrm>
            <a:off x="327687" y="672921"/>
            <a:ext cx="3755745" cy="2530804"/>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a:latin typeface="Lato"/>
            </a:endParaRPr>
          </a:p>
        </p:txBody>
      </p:sp>
      <p:sp>
        <p:nvSpPr>
          <p:cNvPr id="11" name="TextBox 10">
            <a:extLst>
              <a:ext uri="{FF2B5EF4-FFF2-40B4-BE49-F238E27FC236}">
                <a16:creationId xmlns:a16="http://schemas.microsoft.com/office/drawing/2014/main" id="{805B4792-3FBF-4ACB-A3F9-5A1C6C343090}"/>
              </a:ext>
            </a:extLst>
          </p:cNvPr>
          <p:cNvSpPr txBox="1"/>
          <p:nvPr/>
        </p:nvSpPr>
        <p:spPr>
          <a:xfrm>
            <a:off x="614707" y="977132"/>
            <a:ext cx="3205270" cy="1661417"/>
          </a:xfrm>
          <a:prstGeom prst="rect">
            <a:avLst/>
          </a:prstGeom>
          <a:noFill/>
        </p:spPr>
        <p:txBody>
          <a:bodyPr wrap="square">
            <a:spAutoFit/>
          </a:bodyPr>
          <a:lstStyle/>
          <a:p>
            <a:pPr algn="just">
              <a:lnSpc>
                <a:spcPct val="120000"/>
              </a:lnSpc>
              <a:spcBef>
                <a:spcPts val="300"/>
              </a:spcBef>
            </a:pPr>
            <a:r>
              <a:rPr lang="vi-VN" sz="1200" dirty="0">
                <a:solidFill>
                  <a:schemeClr val="bg1"/>
                </a:solidFill>
                <a:effectLst/>
                <a:latin typeface="Lato"/>
                <a:ea typeface="Times New Roman" panose="02020603050405020304" pitchFamily="18" charset="0"/>
                <a:cs typeface="Times New Roman" panose="02020603050405020304" pitchFamily="18" charset="0"/>
              </a:rPr>
              <a:t>Các tập dữ liệu cơ bản thường tập trung vào bốn loại thực thể được đặt tên liên quan đến người, địa điểm, tổ chức và tên của các thực thể khác.</a:t>
            </a:r>
            <a:endParaRPr lang="en-US" sz="1200" dirty="0">
              <a:solidFill>
                <a:schemeClr val="bg1"/>
              </a:solidFill>
              <a:effectLst/>
              <a:latin typeface="Lato"/>
              <a:ea typeface="Calibri" panose="020F0502020204030204" pitchFamily="34" charset="0"/>
              <a:cs typeface="Times New Roman" panose="02020603050405020304" pitchFamily="18" charset="0"/>
            </a:endParaRPr>
          </a:p>
          <a:p>
            <a:pPr algn="just">
              <a:lnSpc>
                <a:spcPct val="120000"/>
              </a:lnSpc>
              <a:spcBef>
                <a:spcPts val="300"/>
              </a:spcBef>
            </a:pPr>
            <a:r>
              <a:rPr lang="vi-VN" sz="1200" dirty="0">
                <a:solidFill>
                  <a:schemeClr val="bg1"/>
                </a:solidFill>
                <a:effectLst/>
                <a:latin typeface="Lato"/>
                <a:ea typeface="Times New Roman" panose="02020603050405020304" pitchFamily="18" charset="0"/>
                <a:cs typeface="Times New Roman" panose="02020603050405020304" pitchFamily="18" charset="0"/>
              </a:rPr>
              <a:t>Lược đồ BIO (Bắt đầu, Bên trong, Bên ngoài) là định dạng gắn thẻ phổ biến để gắn thẻ các mã câu cho NER</a:t>
            </a:r>
            <a:r>
              <a:rPr lang="en-US" sz="1200" dirty="0">
                <a:solidFill>
                  <a:schemeClr val="bg1"/>
                </a:solidFill>
                <a:effectLst/>
                <a:latin typeface="Lato"/>
                <a:ea typeface="Times New Roman" panose="02020603050405020304" pitchFamily="18" charset="0"/>
                <a:cs typeface="Times New Roman" panose="02020603050405020304" pitchFamily="18" charset="0"/>
              </a:rPr>
              <a:t>.</a:t>
            </a:r>
            <a:endParaRPr lang="en-US" sz="1200" dirty="0">
              <a:solidFill>
                <a:schemeClr val="bg1"/>
              </a:solidFill>
              <a:effectLst/>
              <a:latin typeface="Lato"/>
              <a:ea typeface="Calibri" panose="020F0502020204030204" pitchFamily="34" charset="0"/>
              <a:cs typeface="Times New Roman" panose="02020603050405020304" pitchFamily="18" charset="0"/>
            </a:endParaRPr>
          </a:p>
        </p:txBody>
      </p:sp>
      <p:sp>
        <p:nvSpPr>
          <p:cNvPr id="12" name="Google Shape;416;p46">
            <a:extLst>
              <a:ext uri="{FF2B5EF4-FFF2-40B4-BE49-F238E27FC236}">
                <a16:creationId xmlns:a16="http://schemas.microsoft.com/office/drawing/2014/main" id="{207EE541-4370-43A8-9CC1-FB1FB67323CA}"/>
              </a:ext>
            </a:extLst>
          </p:cNvPr>
          <p:cNvSpPr txBox="1">
            <a:spLocks/>
          </p:cNvSpPr>
          <p:nvPr/>
        </p:nvSpPr>
        <p:spPr>
          <a:xfrm>
            <a:off x="1978355" y="2606650"/>
            <a:ext cx="1841622" cy="48135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20000"/>
              </a:lnSpc>
            </a:pPr>
            <a:r>
              <a:rPr lang="en-US" b="1" dirty="0" err="1">
                <a:solidFill>
                  <a:schemeClr val="bg1"/>
                </a:solidFill>
                <a:latin typeface="Lato"/>
                <a:ea typeface="Calibri" panose="020F0502020204030204" pitchFamily="34" charset="0"/>
              </a:rPr>
              <a:t>Bộ</a:t>
            </a:r>
            <a:r>
              <a:rPr lang="en-US" b="1" dirty="0">
                <a:solidFill>
                  <a:schemeClr val="bg1"/>
                </a:solidFill>
                <a:latin typeface="Lato"/>
                <a:ea typeface="Calibri" panose="020F0502020204030204" pitchFamily="34" charset="0"/>
              </a:rPr>
              <a:t> </a:t>
            </a:r>
            <a:r>
              <a:rPr lang="en-US" b="1" dirty="0" err="1">
                <a:solidFill>
                  <a:schemeClr val="bg1"/>
                </a:solidFill>
                <a:latin typeface="Lato"/>
                <a:ea typeface="Calibri" panose="020F0502020204030204" pitchFamily="34" charset="0"/>
              </a:rPr>
              <a:t>dữ</a:t>
            </a:r>
            <a:r>
              <a:rPr lang="en-US" b="1" dirty="0">
                <a:solidFill>
                  <a:schemeClr val="bg1"/>
                </a:solidFill>
                <a:latin typeface="Lato"/>
                <a:ea typeface="Calibri" panose="020F0502020204030204" pitchFamily="34" charset="0"/>
              </a:rPr>
              <a:t> </a:t>
            </a:r>
            <a:r>
              <a:rPr lang="en-US" b="1" dirty="0" err="1">
                <a:solidFill>
                  <a:schemeClr val="bg1"/>
                </a:solidFill>
                <a:latin typeface="Lato"/>
                <a:ea typeface="Calibri" panose="020F0502020204030204" pitchFamily="34" charset="0"/>
              </a:rPr>
              <a:t>liệu</a:t>
            </a:r>
            <a:r>
              <a:rPr lang="en-US" b="1" dirty="0">
                <a:solidFill>
                  <a:schemeClr val="bg1"/>
                </a:solidFill>
                <a:latin typeface="Lato"/>
                <a:ea typeface="Calibri" panose="020F0502020204030204" pitchFamily="34" charset="0"/>
              </a:rPr>
              <a:t> </a:t>
            </a:r>
            <a:r>
              <a:rPr lang="en-US" b="1" dirty="0" err="1">
                <a:solidFill>
                  <a:schemeClr val="bg1"/>
                </a:solidFill>
                <a:latin typeface="Lato"/>
                <a:ea typeface="Calibri" panose="020F0502020204030204" pitchFamily="34" charset="0"/>
              </a:rPr>
              <a:t>cho</a:t>
            </a:r>
            <a:r>
              <a:rPr lang="en-US" b="1" dirty="0">
                <a:solidFill>
                  <a:schemeClr val="bg1"/>
                </a:solidFill>
                <a:latin typeface="Lato"/>
                <a:ea typeface="Calibri" panose="020F0502020204030204" pitchFamily="34" charset="0"/>
              </a:rPr>
              <a:t> NER</a:t>
            </a:r>
            <a:endParaRPr lang="vi-VN" b="1" dirty="0">
              <a:solidFill>
                <a:schemeClr val="bg1"/>
              </a:solidFill>
              <a:latin typeface="Lato"/>
            </a:endParaRPr>
          </a:p>
        </p:txBody>
      </p:sp>
      <p:pic>
        <p:nvPicPr>
          <p:cNvPr id="16" name="Picture 15">
            <a:extLst>
              <a:ext uri="{FF2B5EF4-FFF2-40B4-BE49-F238E27FC236}">
                <a16:creationId xmlns:a16="http://schemas.microsoft.com/office/drawing/2014/main" id="{22C8CBD5-62C4-4A87-B65B-9B61842DB106}"/>
              </a:ext>
            </a:extLst>
          </p:cNvPr>
          <p:cNvPicPr/>
          <p:nvPr/>
        </p:nvPicPr>
        <p:blipFill rotWithShape="1">
          <a:blip r:embed="rId3">
            <a:duotone>
              <a:prstClr val="black"/>
              <a:schemeClr val="tx2">
                <a:tint val="45000"/>
                <a:satMod val="400000"/>
              </a:schemeClr>
            </a:duotone>
          </a:blip>
          <a:srcRect l="4969" t="17959" r="45031" b="10775"/>
          <a:stretch/>
        </p:blipFill>
        <p:spPr bwMode="auto">
          <a:xfrm>
            <a:off x="4965498" y="1469908"/>
            <a:ext cx="3914613" cy="31366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463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1000"/>
                            </p:stCondLst>
                            <p:childTnLst>
                              <p:par>
                                <p:cTn id="19" presetID="8" presetClass="entr" presetSubtype="16"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amond(in)">
                                      <p:cBhvr>
                                        <p:cTn id="21"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267786"/>
            <a:ext cx="5214300" cy="493167"/>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vi-VN" sz="2600" dirty="0">
                <a:latin typeface="iCiel Gotham Ultra" pitchFamily="50" charset="0"/>
                <a:cs typeface="iCiel Gotham Ultra" pitchFamily="50" charset="0"/>
              </a:rPr>
              <a:t>GIẢI PHÁP XÂY DỰNG</a:t>
            </a:r>
          </a:p>
        </p:txBody>
      </p:sp>
      <p:sp>
        <p:nvSpPr>
          <p:cNvPr id="360" name="Google Shape;360;p45"/>
          <p:cNvSpPr txBox="1">
            <a:spLocks noGrp="1"/>
          </p:cNvSpPr>
          <p:nvPr>
            <p:ph type="ctrTitle" idx="2"/>
          </p:nvPr>
        </p:nvSpPr>
        <p:spPr>
          <a:xfrm>
            <a:off x="411313" y="1721436"/>
            <a:ext cx="1780500" cy="427500"/>
          </a:xfrm>
          <a:prstGeom prst="rect">
            <a:avLst/>
          </a:prstGeom>
        </p:spPr>
        <p:txBody>
          <a:bodyPr spcFirstLastPara="1" wrap="square" lIns="91425" tIns="91425" rIns="91425" bIns="91425" anchor="b" anchorCtr="0">
            <a:noAutofit/>
          </a:bodyPr>
          <a:lstStyle/>
          <a:p>
            <a:pPr marL="0" lvl="0" indent="0" algn="ctr" rtl="0">
              <a:lnSpc>
                <a:spcPct val="120000"/>
              </a:lnSpc>
              <a:spcBef>
                <a:spcPts val="0"/>
              </a:spcBef>
              <a:spcAft>
                <a:spcPts val="0"/>
              </a:spcAft>
              <a:buNone/>
            </a:pPr>
            <a:r>
              <a:rPr lang="en" dirty="0">
                <a:latin typeface="Lato"/>
              </a:rPr>
              <a:t>Phân đoạn câu văn</a:t>
            </a:r>
            <a:endParaRPr dirty="0">
              <a:latin typeface="Lato"/>
            </a:endParaRPr>
          </a:p>
        </p:txBody>
      </p:sp>
      <p:sp>
        <p:nvSpPr>
          <p:cNvPr id="361" name="Google Shape;361;p45"/>
          <p:cNvSpPr txBox="1">
            <a:spLocks noGrp="1"/>
          </p:cNvSpPr>
          <p:nvPr>
            <p:ph type="subTitle" idx="1"/>
          </p:nvPr>
        </p:nvSpPr>
        <p:spPr>
          <a:xfrm>
            <a:off x="411312" y="2015685"/>
            <a:ext cx="1780499" cy="808752"/>
          </a:xfrm>
          <a:prstGeom prst="rect">
            <a:avLst/>
          </a:prstGeom>
        </p:spPr>
        <p:txBody>
          <a:bodyPr spcFirstLastPara="1" wrap="square" lIns="91425" tIns="91425" rIns="91425" bIns="91425" anchor="t" anchorCtr="0">
            <a:noAutofit/>
          </a:bodyPr>
          <a:lstStyle/>
          <a:p>
            <a:pPr marL="0" lvl="0" indent="0" rtl="0">
              <a:lnSpc>
                <a:spcPct val="120000"/>
              </a:lnSpc>
              <a:spcBef>
                <a:spcPts val="0"/>
              </a:spcBef>
              <a:spcAft>
                <a:spcPts val="0"/>
              </a:spcAft>
              <a:buNone/>
            </a:pPr>
            <a:r>
              <a:rPr lang="en" dirty="0">
                <a:latin typeface="Lato"/>
              </a:rPr>
              <a:t>Văn bản đầu vào sẽ được phân chia thành các câu lẻ riêng biệt.</a:t>
            </a:r>
            <a:endParaRPr dirty="0">
              <a:latin typeface="Lato"/>
            </a:endParaRPr>
          </a:p>
        </p:txBody>
      </p:sp>
      <p:sp>
        <p:nvSpPr>
          <p:cNvPr id="362" name="Google Shape;362;p45"/>
          <p:cNvSpPr txBox="1">
            <a:spLocks noGrp="1"/>
          </p:cNvSpPr>
          <p:nvPr>
            <p:ph type="ctrTitle" idx="3"/>
          </p:nvPr>
        </p:nvSpPr>
        <p:spPr>
          <a:xfrm>
            <a:off x="2063654" y="1721172"/>
            <a:ext cx="1780500" cy="427500"/>
          </a:xfrm>
          <a:prstGeom prst="rect">
            <a:avLst/>
          </a:prstGeom>
        </p:spPr>
        <p:txBody>
          <a:bodyPr spcFirstLastPara="1" wrap="square" lIns="91425" tIns="91425" rIns="91425" bIns="91425" anchor="b" anchorCtr="0">
            <a:noAutofit/>
          </a:bodyPr>
          <a:lstStyle/>
          <a:p>
            <a:pPr marL="0" lvl="0" indent="0" algn="ctr" rtl="0">
              <a:lnSpc>
                <a:spcPct val="120000"/>
              </a:lnSpc>
              <a:spcBef>
                <a:spcPts val="0"/>
              </a:spcBef>
              <a:spcAft>
                <a:spcPts val="0"/>
              </a:spcAft>
              <a:buNone/>
            </a:pPr>
            <a:r>
              <a:rPr lang="en" dirty="0">
                <a:latin typeface="Lato"/>
              </a:rPr>
              <a:t>Mã hóa các từ</a:t>
            </a:r>
            <a:endParaRPr dirty="0">
              <a:latin typeface="Lato"/>
            </a:endParaRPr>
          </a:p>
        </p:txBody>
      </p:sp>
      <p:sp>
        <p:nvSpPr>
          <p:cNvPr id="363" name="Google Shape;363;p45"/>
          <p:cNvSpPr txBox="1">
            <a:spLocks noGrp="1"/>
          </p:cNvSpPr>
          <p:nvPr>
            <p:ph type="subTitle" idx="4"/>
          </p:nvPr>
        </p:nvSpPr>
        <p:spPr>
          <a:xfrm>
            <a:off x="2215232" y="2015685"/>
            <a:ext cx="1456077" cy="808752"/>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US" dirty="0">
                <a:effectLst/>
                <a:latin typeface="Lato"/>
                <a:ea typeface="Calibri" panose="020F0502020204030204" pitchFamily="34" charset="0"/>
                <a:cs typeface="Times New Roman" panose="02020603050405020304" pitchFamily="18" charset="0"/>
              </a:rPr>
              <a:t>C</a:t>
            </a:r>
            <a:r>
              <a:rPr lang="vi-VN" dirty="0">
                <a:effectLst/>
                <a:latin typeface="Lato"/>
                <a:ea typeface="Calibri" panose="020F0502020204030204" pitchFamily="34" charset="0"/>
                <a:cs typeface="Times New Roman" panose="02020603050405020304" pitchFamily="18" charset="0"/>
              </a:rPr>
              <a:t>hia các câu nhỏ đã tách thành các </a:t>
            </a:r>
            <a:r>
              <a:rPr lang="en-US" dirty="0" err="1">
                <a:effectLst/>
                <a:latin typeface="Lato"/>
                <a:ea typeface="Calibri" panose="020F0502020204030204" pitchFamily="34" charset="0"/>
                <a:cs typeface="Times New Roman" panose="02020603050405020304" pitchFamily="18" charset="0"/>
              </a:rPr>
              <a:t>từ</a:t>
            </a:r>
            <a:r>
              <a:rPr lang="en-US" dirty="0">
                <a:effectLst/>
                <a:latin typeface="Lato"/>
                <a:ea typeface="Calibri" panose="020F0502020204030204" pitchFamily="34" charset="0"/>
                <a:cs typeface="Times New Roman" panose="02020603050405020304" pitchFamily="18" charset="0"/>
              </a:rPr>
              <a:t> </a:t>
            </a:r>
            <a:r>
              <a:rPr lang="vi-VN" dirty="0">
                <a:effectLst/>
                <a:latin typeface="Lato"/>
                <a:ea typeface="Calibri" panose="020F0502020204030204" pitchFamily="34" charset="0"/>
                <a:cs typeface="Times New Roman" panose="02020603050405020304" pitchFamily="18" charset="0"/>
              </a:rPr>
              <a:t>riêng lẻ</a:t>
            </a:r>
            <a:r>
              <a:rPr lang="en-US" dirty="0">
                <a:effectLst/>
                <a:latin typeface="Lato"/>
                <a:ea typeface="Calibri" panose="020F0502020204030204" pitchFamily="34" charset="0"/>
                <a:cs typeface="Times New Roman" panose="02020603050405020304" pitchFamily="18" charset="0"/>
              </a:rPr>
              <a:t>.</a:t>
            </a:r>
            <a:endParaRPr lang="en-US" dirty="0">
              <a:latin typeface="Lato"/>
            </a:endParaRPr>
          </a:p>
        </p:txBody>
      </p:sp>
      <p:sp>
        <p:nvSpPr>
          <p:cNvPr id="364" name="Google Shape;364;p45"/>
          <p:cNvSpPr txBox="1">
            <a:spLocks noGrp="1"/>
          </p:cNvSpPr>
          <p:nvPr>
            <p:ph type="ctrTitle" idx="5"/>
          </p:nvPr>
        </p:nvSpPr>
        <p:spPr>
          <a:xfrm>
            <a:off x="3647891" y="1721172"/>
            <a:ext cx="1780500" cy="427500"/>
          </a:xfrm>
          <a:prstGeom prst="rect">
            <a:avLst/>
          </a:prstGeom>
        </p:spPr>
        <p:txBody>
          <a:bodyPr spcFirstLastPara="1" wrap="square" lIns="91425" tIns="91425" rIns="91425" bIns="91425" anchor="b" anchorCtr="0">
            <a:noAutofit/>
          </a:bodyPr>
          <a:lstStyle/>
          <a:p>
            <a:pPr marL="0" lvl="0" indent="0" algn="ctr" rtl="0">
              <a:lnSpc>
                <a:spcPct val="120000"/>
              </a:lnSpc>
              <a:spcBef>
                <a:spcPts val="0"/>
              </a:spcBef>
              <a:spcAft>
                <a:spcPts val="0"/>
              </a:spcAft>
              <a:buNone/>
            </a:pPr>
            <a:r>
              <a:rPr lang="en" dirty="0">
                <a:latin typeface="Lato"/>
              </a:rPr>
              <a:t>Xác định từ dừng</a:t>
            </a:r>
            <a:endParaRPr dirty="0">
              <a:latin typeface="Lato"/>
            </a:endParaRPr>
          </a:p>
        </p:txBody>
      </p:sp>
      <p:sp>
        <p:nvSpPr>
          <p:cNvPr id="365" name="Google Shape;365;p45"/>
          <p:cNvSpPr txBox="1">
            <a:spLocks noGrp="1"/>
          </p:cNvSpPr>
          <p:nvPr>
            <p:ph type="subTitle" idx="6"/>
          </p:nvPr>
        </p:nvSpPr>
        <p:spPr>
          <a:xfrm>
            <a:off x="3836799" y="2080530"/>
            <a:ext cx="1456077" cy="670652"/>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dirty="0">
                <a:latin typeface="Lato"/>
              </a:rPr>
              <a:t>Loại bỏ các từ vô nghĩa trong câu.</a:t>
            </a:r>
            <a:endParaRPr dirty="0">
              <a:latin typeface="Lato"/>
            </a:endParaRPr>
          </a:p>
        </p:txBody>
      </p:sp>
      <p:sp>
        <p:nvSpPr>
          <p:cNvPr id="366" name="Google Shape;366;p45"/>
          <p:cNvSpPr txBox="1">
            <a:spLocks noGrp="1"/>
          </p:cNvSpPr>
          <p:nvPr>
            <p:ph type="ctrTitle" idx="7"/>
          </p:nvPr>
        </p:nvSpPr>
        <p:spPr>
          <a:xfrm>
            <a:off x="3664304" y="3581761"/>
            <a:ext cx="1861912" cy="427500"/>
          </a:xfrm>
          <a:prstGeom prst="rect">
            <a:avLst/>
          </a:prstGeom>
        </p:spPr>
        <p:txBody>
          <a:bodyPr spcFirstLastPara="1" wrap="square" lIns="91425" tIns="91425" rIns="91425" bIns="91425" anchor="b" anchorCtr="0">
            <a:noAutofit/>
          </a:bodyPr>
          <a:lstStyle/>
          <a:p>
            <a:pPr marL="0" lvl="0" indent="0" algn="ctr" rtl="0">
              <a:lnSpc>
                <a:spcPct val="120000"/>
              </a:lnSpc>
              <a:spcBef>
                <a:spcPts val="0"/>
              </a:spcBef>
              <a:spcAft>
                <a:spcPts val="0"/>
              </a:spcAft>
              <a:buNone/>
            </a:pPr>
            <a:r>
              <a:rPr lang="en" dirty="0">
                <a:latin typeface="Lato"/>
              </a:rPr>
              <a:t>Phân tích sự phụ thuộc về cấu trúc</a:t>
            </a:r>
            <a:endParaRPr dirty="0">
              <a:latin typeface="Lato"/>
            </a:endParaRPr>
          </a:p>
        </p:txBody>
      </p:sp>
      <p:sp>
        <p:nvSpPr>
          <p:cNvPr id="367" name="Google Shape;367;p45"/>
          <p:cNvSpPr txBox="1">
            <a:spLocks noGrp="1"/>
          </p:cNvSpPr>
          <p:nvPr>
            <p:ph type="subTitle" idx="8"/>
          </p:nvPr>
        </p:nvSpPr>
        <p:spPr>
          <a:xfrm>
            <a:off x="3737731" y="3908535"/>
            <a:ext cx="1715057" cy="1003200"/>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US" dirty="0">
                <a:effectLst/>
                <a:latin typeface="Lato"/>
                <a:ea typeface="Calibri" panose="020F0502020204030204" pitchFamily="34" charset="0"/>
                <a:cs typeface="Times New Roman" panose="02020603050405020304" pitchFamily="18" charset="0"/>
              </a:rPr>
              <a:t>X</a:t>
            </a:r>
            <a:r>
              <a:rPr lang="vi-VN" dirty="0">
                <a:effectLst/>
                <a:latin typeface="Lato"/>
                <a:ea typeface="Calibri" panose="020F0502020204030204" pitchFamily="34" charset="0"/>
                <a:cs typeface="Times New Roman" panose="02020603050405020304" pitchFamily="18" charset="0"/>
              </a:rPr>
              <a:t>ây dựng một cây có thể gán một từ đơn duy nhất làm nguồn cho mỗi từ trong câu. </a:t>
            </a:r>
            <a:endParaRPr dirty="0">
              <a:latin typeface="Lato"/>
            </a:endParaRPr>
          </a:p>
        </p:txBody>
      </p:sp>
      <p:sp>
        <p:nvSpPr>
          <p:cNvPr id="368" name="Google Shape;368;p45"/>
          <p:cNvSpPr txBox="1">
            <a:spLocks noGrp="1"/>
          </p:cNvSpPr>
          <p:nvPr>
            <p:ph type="ctrTitle" idx="9"/>
          </p:nvPr>
        </p:nvSpPr>
        <p:spPr>
          <a:xfrm>
            <a:off x="5533304" y="3581761"/>
            <a:ext cx="1623758" cy="427500"/>
          </a:xfrm>
          <a:prstGeom prst="rect">
            <a:avLst/>
          </a:prstGeom>
        </p:spPr>
        <p:txBody>
          <a:bodyPr spcFirstLastPara="1" wrap="square" lIns="91425" tIns="91425" rIns="91425" bIns="91425" anchor="b" anchorCtr="0">
            <a:noAutofit/>
          </a:bodyPr>
          <a:lstStyle/>
          <a:p>
            <a:pPr marL="0" lvl="0" indent="0" algn="ctr" rtl="0">
              <a:lnSpc>
                <a:spcPct val="120000"/>
              </a:lnSpc>
              <a:spcBef>
                <a:spcPts val="0"/>
              </a:spcBef>
              <a:spcAft>
                <a:spcPts val="0"/>
              </a:spcAft>
              <a:buNone/>
            </a:pPr>
            <a:r>
              <a:rPr lang="en" dirty="0">
                <a:latin typeface="Lato"/>
              </a:rPr>
              <a:t>Tìm các cụm danh từ</a:t>
            </a:r>
            <a:endParaRPr dirty="0">
              <a:latin typeface="Lato"/>
            </a:endParaRPr>
          </a:p>
        </p:txBody>
      </p:sp>
      <p:sp>
        <p:nvSpPr>
          <p:cNvPr id="369" name="Google Shape;369;p45"/>
          <p:cNvSpPr txBox="1">
            <a:spLocks noGrp="1"/>
          </p:cNvSpPr>
          <p:nvPr>
            <p:ph type="subTitle" idx="13"/>
          </p:nvPr>
        </p:nvSpPr>
        <p:spPr>
          <a:xfrm>
            <a:off x="5587886" y="3908535"/>
            <a:ext cx="1477200" cy="1003200"/>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US" dirty="0">
                <a:effectLst/>
                <a:latin typeface="Lato"/>
                <a:ea typeface="Calibri" panose="020F0502020204030204" pitchFamily="34" charset="0"/>
                <a:cs typeface="Times New Roman" panose="02020603050405020304" pitchFamily="18" charset="0"/>
              </a:rPr>
              <a:t>N</a:t>
            </a:r>
            <a:r>
              <a:rPr lang="vi-VN" dirty="0">
                <a:effectLst/>
                <a:latin typeface="Lato"/>
                <a:ea typeface="Calibri" panose="020F0502020204030204" pitchFamily="34" charset="0"/>
                <a:cs typeface="Times New Roman" panose="02020603050405020304" pitchFamily="18" charset="0"/>
              </a:rPr>
              <a:t>hóm các từ lại với nhau thành một cụm đại diện cho một ý tưởng</a:t>
            </a:r>
            <a:r>
              <a:rPr lang="en-US" dirty="0">
                <a:effectLst/>
                <a:latin typeface="Lato"/>
                <a:ea typeface="Calibri" panose="020F0502020204030204" pitchFamily="34" charset="0"/>
                <a:cs typeface="Times New Roman" panose="02020603050405020304" pitchFamily="18" charset="0"/>
              </a:rPr>
              <a:t>.</a:t>
            </a:r>
            <a:endParaRPr dirty="0">
              <a:latin typeface="Lato"/>
            </a:endParaRPr>
          </a:p>
        </p:txBody>
      </p:sp>
      <p:sp>
        <p:nvSpPr>
          <p:cNvPr id="370" name="Google Shape;370;p45"/>
          <p:cNvSpPr txBox="1">
            <a:spLocks noGrp="1"/>
          </p:cNvSpPr>
          <p:nvPr>
            <p:ph type="ctrTitle" idx="14"/>
          </p:nvPr>
        </p:nvSpPr>
        <p:spPr>
          <a:xfrm>
            <a:off x="7139412" y="3581761"/>
            <a:ext cx="1780500" cy="427500"/>
          </a:xfrm>
          <a:prstGeom prst="rect">
            <a:avLst/>
          </a:prstGeom>
        </p:spPr>
        <p:txBody>
          <a:bodyPr spcFirstLastPara="1" wrap="square" lIns="91425" tIns="91425" rIns="91425" bIns="91425" anchor="b" anchorCtr="0">
            <a:noAutofit/>
          </a:bodyPr>
          <a:lstStyle/>
          <a:p>
            <a:pPr marL="0" lvl="0" indent="0" algn="ctr" rtl="0">
              <a:lnSpc>
                <a:spcPct val="120000"/>
              </a:lnSpc>
              <a:spcBef>
                <a:spcPts val="0"/>
              </a:spcBef>
              <a:spcAft>
                <a:spcPts val="0"/>
              </a:spcAft>
              <a:buNone/>
            </a:pPr>
            <a:r>
              <a:rPr lang="en" dirty="0">
                <a:latin typeface="Lato"/>
              </a:rPr>
              <a:t>Nhận dạng thực thể được đặt tên</a:t>
            </a:r>
            <a:endParaRPr dirty="0">
              <a:latin typeface="Lato"/>
            </a:endParaRPr>
          </a:p>
        </p:txBody>
      </p:sp>
      <p:sp>
        <p:nvSpPr>
          <p:cNvPr id="371" name="Google Shape;371;p45"/>
          <p:cNvSpPr txBox="1">
            <a:spLocks noGrp="1"/>
          </p:cNvSpPr>
          <p:nvPr>
            <p:ph type="subTitle" idx="15"/>
          </p:nvPr>
        </p:nvSpPr>
        <p:spPr>
          <a:xfrm>
            <a:off x="7200417" y="3909320"/>
            <a:ext cx="1654931" cy="1003200"/>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US" dirty="0">
                <a:effectLst/>
                <a:latin typeface="Lato"/>
                <a:ea typeface="Calibri" panose="020F0502020204030204" pitchFamily="34" charset="0"/>
                <a:cs typeface="Times New Roman" panose="02020603050405020304" pitchFamily="18" charset="0"/>
              </a:rPr>
              <a:t>P</a:t>
            </a:r>
            <a:r>
              <a:rPr lang="vi-VN" dirty="0">
                <a:effectLst/>
                <a:latin typeface="Lato"/>
                <a:ea typeface="Calibri" panose="020F0502020204030204" pitchFamily="34" charset="0"/>
                <a:cs typeface="Times New Roman" panose="02020603050405020304" pitchFamily="18" charset="0"/>
              </a:rPr>
              <a:t>hát hiện và gán nhãn cho các danh từ </a:t>
            </a:r>
            <a:r>
              <a:rPr lang="en-US" dirty="0" err="1">
                <a:effectLst/>
                <a:latin typeface="Lato"/>
                <a:ea typeface="Calibri" panose="020F0502020204030204" pitchFamily="34" charset="0"/>
                <a:cs typeface="Times New Roman" panose="02020603050405020304" pitchFamily="18" charset="0"/>
              </a:rPr>
              <a:t>một</a:t>
            </a:r>
            <a:r>
              <a:rPr lang="en-US" dirty="0">
                <a:effectLst/>
                <a:latin typeface="Lato"/>
                <a:ea typeface="Calibri" panose="020F0502020204030204" pitchFamily="34" charset="0"/>
                <a:cs typeface="Times New Roman" panose="02020603050405020304" pitchFamily="18" charset="0"/>
              </a:rPr>
              <a:t> </a:t>
            </a:r>
            <a:r>
              <a:rPr lang="en-US" dirty="0" err="1">
                <a:effectLst/>
                <a:latin typeface="Lato"/>
                <a:ea typeface="Calibri" panose="020F0502020204030204" pitchFamily="34" charset="0"/>
                <a:cs typeface="Times New Roman" panose="02020603050405020304" pitchFamily="18" charset="0"/>
              </a:rPr>
              <a:t>cách</a:t>
            </a:r>
            <a:r>
              <a:rPr lang="en-US" dirty="0">
                <a:effectLst/>
                <a:latin typeface="Lato"/>
                <a:ea typeface="Calibri" panose="020F0502020204030204" pitchFamily="34" charset="0"/>
                <a:cs typeface="Times New Roman" panose="02020603050405020304" pitchFamily="18" charset="0"/>
              </a:rPr>
              <a:t> </a:t>
            </a:r>
            <a:r>
              <a:rPr lang="en-US" dirty="0" err="1">
                <a:effectLst/>
                <a:latin typeface="Lato"/>
                <a:ea typeface="Calibri" panose="020F0502020204030204" pitchFamily="34" charset="0"/>
                <a:cs typeface="Times New Roman" panose="02020603050405020304" pitchFamily="18" charset="0"/>
              </a:rPr>
              <a:t>phù</a:t>
            </a:r>
            <a:r>
              <a:rPr lang="en-US" dirty="0">
                <a:effectLst/>
                <a:latin typeface="Lato"/>
                <a:ea typeface="Calibri" panose="020F0502020204030204" pitchFamily="34" charset="0"/>
                <a:cs typeface="Times New Roman" panose="02020603050405020304" pitchFamily="18" charset="0"/>
              </a:rPr>
              <a:t> </a:t>
            </a:r>
            <a:r>
              <a:rPr lang="en-US" dirty="0" err="1">
                <a:effectLst/>
                <a:latin typeface="Lato"/>
                <a:ea typeface="Calibri" panose="020F0502020204030204" pitchFamily="34" charset="0"/>
                <a:cs typeface="Times New Roman" panose="02020603050405020304" pitchFamily="18" charset="0"/>
              </a:rPr>
              <a:t>hợp</a:t>
            </a:r>
            <a:r>
              <a:rPr lang="en-US" dirty="0">
                <a:effectLst/>
                <a:latin typeface="Lato"/>
                <a:ea typeface="Calibri" panose="020F0502020204030204" pitchFamily="34" charset="0"/>
                <a:cs typeface="Times New Roman" panose="02020603050405020304" pitchFamily="18" charset="0"/>
              </a:rPr>
              <a:t>.</a:t>
            </a:r>
            <a:endParaRPr dirty="0">
              <a:latin typeface="Lato"/>
            </a:endParaRPr>
          </a:p>
        </p:txBody>
      </p:sp>
      <p:cxnSp>
        <p:nvCxnSpPr>
          <p:cNvPr id="372" name="Google Shape;372;p45"/>
          <p:cNvCxnSpPr/>
          <p:nvPr/>
        </p:nvCxnSpPr>
        <p:spPr>
          <a:xfrm rot="10800000">
            <a:off x="-49600" y="1637661"/>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a:cxnSpLocks/>
          </p:cNvCxnSpPr>
          <p:nvPr/>
        </p:nvCxnSpPr>
        <p:spPr>
          <a:xfrm rot="10800000">
            <a:off x="3693650" y="3312663"/>
            <a:ext cx="54864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222750"/>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grpSp>
      <p:grpSp>
        <p:nvGrpSpPr>
          <p:cNvPr id="378" name="Google Shape;378;p45"/>
          <p:cNvGrpSpPr/>
          <p:nvPr/>
        </p:nvGrpSpPr>
        <p:grpSpPr>
          <a:xfrm>
            <a:off x="1136095" y="1223151"/>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grpSp>
      <p:grpSp>
        <p:nvGrpSpPr>
          <p:cNvPr id="388" name="Google Shape;388;p45"/>
          <p:cNvGrpSpPr/>
          <p:nvPr/>
        </p:nvGrpSpPr>
        <p:grpSpPr>
          <a:xfrm>
            <a:off x="4414286" y="1226023"/>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grpSp>
      <p:grpSp>
        <p:nvGrpSpPr>
          <p:cNvPr id="395" name="Google Shape;395;p45"/>
          <p:cNvGrpSpPr/>
          <p:nvPr/>
        </p:nvGrpSpPr>
        <p:grpSpPr>
          <a:xfrm>
            <a:off x="4442537" y="2894901"/>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grpSp>
      <p:grpSp>
        <p:nvGrpSpPr>
          <p:cNvPr id="400" name="Google Shape;400;p45"/>
          <p:cNvGrpSpPr/>
          <p:nvPr/>
        </p:nvGrpSpPr>
        <p:grpSpPr>
          <a:xfrm>
            <a:off x="7861415" y="2907611"/>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grpSp>
      <p:grpSp>
        <p:nvGrpSpPr>
          <p:cNvPr id="403" name="Google Shape;403;p45"/>
          <p:cNvGrpSpPr/>
          <p:nvPr/>
        </p:nvGrpSpPr>
        <p:grpSpPr>
          <a:xfrm>
            <a:off x="6149985" y="2892553"/>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endParaRPr sz="1200">
                <a:solidFill>
                  <a:srgbClr val="434343"/>
                </a:solidFill>
                <a:latin typeface="Lato"/>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wipe(left)">
                                      <p:cBhvr>
                                        <p:cTn id="7" dur="1000"/>
                                        <p:tgtEl>
                                          <p:spTgt spid="37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60"/>
                                        </p:tgtEl>
                                        <p:attrNameLst>
                                          <p:attrName>style.visibility</p:attrName>
                                        </p:attrNameLst>
                                      </p:cBhvr>
                                      <p:to>
                                        <p:strVal val="visible"/>
                                      </p:to>
                                    </p:set>
                                    <p:animEffect transition="in" filter="fade">
                                      <p:cBhvr>
                                        <p:cTn id="10" dur="750"/>
                                        <p:tgtEl>
                                          <p:spTgt spid="36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61">
                                            <p:txEl>
                                              <p:pRg st="0" end="0"/>
                                            </p:txEl>
                                          </p:spTgt>
                                        </p:tgtEl>
                                        <p:attrNameLst>
                                          <p:attrName>style.visibility</p:attrName>
                                        </p:attrNameLst>
                                      </p:cBhvr>
                                      <p:to>
                                        <p:strVal val="visible"/>
                                      </p:to>
                                    </p:set>
                                    <p:animEffect transition="in" filter="fade">
                                      <p:cBhvr>
                                        <p:cTn id="13" dur="750"/>
                                        <p:tgtEl>
                                          <p:spTgt spid="361">
                                            <p:txEl>
                                              <p:pRg st="0" end="0"/>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62"/>
                                        </p:tgtEl>
                                        <p:attrNameLst>
                                          <p:attrName>style.visibility</p:attrName>
                                        </p:attrNameLst>
                                      </p:cBhvr>
                                      <p:to>
                                        <p:strVal val="visible"/>
                                      </p:to>
                                    </p:set>
                                    <p:animEffect transition="in" filter="fade">
                                      <p:cBhvr>
                                        <p:cTn id="16" dur="750"/>
                                        <p:tgtEl>
                                          <p:spTgt spid="36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363">
                                            <p:txEl>
                                              <p:pRg st="0" end="0"/>
                                            </p:txEl>
                                          </p:spTgt>
                                        </p:tgtEl>
                                        <p:attrNameLst>
                                          <p:attrName>style.visibility</p:attrName>
                                        </p:attrNameLst>
                                      </p:cBhvr>
                                      <p:to>
                                        <p:strVal val="visible"/>
                                      </p:to>
                                    </p:set>
                                    <p:animEffect transition="in" filter="fade">
                                      <p:cBhvr>
                                        <p:cTn id="19" dur="750"/>
                                        <p:tgtEl>
                                          <p:spTgt spid="363">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64"/>
                                        </p:tgtEl>
                                        <p:attrNameLst>
                                          <p:attrName>style.visibility</p:attrName>
                                        </p:attrNameLst>
                                      </p:cBhvr>
                                      <p:to>
                                        <p:strVal val="visible"/>
                                      </p:to>
                                    </p:set>
                                    <p:animEffect transition="in" filter="fade">
                                      <p:cBhvr>
                                        <p:cTn id="22" dur="750"/>
                                        <p:tgtEl>
                                          <p:spTgt spid="364"/>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365">
                                            <p:txEl>
                                              <p:pRg st="0" end="0"/>
                                            </p:txEl>
                                          </p:spTgt>
                                        </p:tgtEl>
                                        <p:attrNameLst>
                                          <p:attrName>style.visibility</p:attrName>
                                        </p:attrNameLst>
                                      </p:cBhvr>
                                      <p:to>
                                        <p:strVal val="visible"/>
                                      </p:to>
                                    </p:set>
                                    <p:animEffect transition="in" filter="fade">
                                      <p:cBhvr>
                                        <p:cTn id="25" dur="750"/>
                                        <p:tgtEl>
                                          <p:spTgt spid="365">
                                            <p:txEl>
                                              <p:pRg st="0" end="0"/>
                                            </p:txEl>
                                          </p:spTgt>
                                        </p:tgtEl>
                                      </p:cBhvr>
                                    </p:animEffect>
                                  </p:childTnLst>
                                </p:cTn>
                              </p:par>
                              <p:par>
                                <p:cTn id="26" presetID="10" presetClass="entr" presetSubtype="0" fill="hold" nodeType="withEffect">
                                  <p:stCondLst>
                                    <p:cond delay="250"/>
                                  </p:stCondLst>
                                  <p:childTnLst>
                                    <p:set>
                                      <p:cBhvr>
                                        <p:cTn id="27" dur="1" fill="hold">
                                          <p:stCondLst>
                                            <p:cond delay="0"/>
                                          </p:stCondLst>
                                        </p:cTn>
                                        <p:tgtEl>
                                          <p:spTgt spid="374"/>
                                        </p:tgtEl>
                                        <p:attrNameLst>
                                          <p:attrName>style.visibility</p:attrName>
                                        </p:attrNameLst>
                                      </p:cBhvr>
                                      <p:to>
                                        <p:strVal val="visible"/>
                                      </p:to>
                                    </p:set>
                                    <p:animEffect transition="in" filter="fade">
                                      <p:cBhvr>
                                        <p:cTn id="28" dur="750"/>
                                        <p:tgtEl>
                                          <p:spTgt spid="374"/>
                                        </p:tgtEl>
                                      </p:cBhvr>
                                    </p:animEffect>
                                  </p:childTnLst>
                                </p:cTn>
                              </p:par>
                              <p:par>
                                <p:cTn id="29" presetID="10" presetClass="entr" presetSubtype="0" fill="hold" nodeType="withEffect">
                                  <p:stCondLst>
                                    <p:cond delay="250"/>
                                  </p:stCondLst>
                                  <p:childTnLst>
                                    <p:set>
                                      <p:cBhvr>
                                        <p:cTn id="30" dur="1" fill="hold">
                                          <p:stCondLst>
                                            <p:cond delay="0"/>
                                          </p:stCondLst>
                                        </p:cTn>
                                        <p:tgtEl>
                                          <p:spTgt spid="378"/>
                                        </p:tgtEl>
                                        <p:attrNameLst>
                                          <p:attrName>style.visibility</p:attrName>
                                        </p:attrNameLst>
                                      </p:cBhvr>
                                      <p:to>
                                        <p:strVal val="visible"/>
                                      </p:to>
                                    </p:set>
                                    <p:animEffect transition="in" filter="fade">
                                      <p:cBhvr>
                                        <p:cTn id="31" dur="750"/>
                                        <p:tgtEl>
                                          <p:spTgt spid="378"/>
                                        </p:tgtEl>
                                      </p:cBhvr>
                                    </p:animEffect>
                                  </p:childTnLst>
                                </p:cTn>
                              </p:par>
                              <p:par>
                                <p:cTn id="32" presetID="10" presetClass="entr" presetSubtype="0" fill="hold" nodeType="withEffect">
                                  <p:stCondLst>
                                    <p:cond delay="250"/>
                                  </p:stCondLst>
                                  <p:childTnLst>
                                    <p:set>
                                      <p:cBhvr>
                                        <p:cTn id="33" dur="1" fill="hold">
                                          <p:stCondLst>
                                            <p:cond delay="0"/>
                                          </p:stCondLst>
                                        </p:cTn>
                                        <p:tgtEl>
                                          <p:spTgt spid="388"/>
                                        </p:tgtEl>
                                        <p:attrNameLst>
                                          <p:attrName>style.visibility</p:attrName>
                                        </p:attrNameLst>
                                      </p:cBhvr>
                                      <p:to>
                                        <p:strVal val="visible"/>
                                      </p:to>
                                    </p:set>
                                    <p:animEffect transition="in" filter="fade">
                                      <p:cBhvr>
                                        <p:cTn id="34" dur="750"/>
                                        <p:tgtEl>
                                          <p:spTgt spid="388"/>
                                        </p:tgtEl>
                                      </p:cBhvr>
                                    </p:animEffect>
                                  </p:childTnLst>
                                </p:cTn>
                              </p:par>
                            </p:childTnLst>
                          </p:cTn>
                        </p:par>
                        <p:par>
                          <p:cTn id="35" fill="hold">
                            <p:stCondLst>
                              <p:cond delay="1000"/>
                            </p:stCondLst>
                            <p:childTnLst>
                              <p:par>
                                <p:cTn id="36" presetID="22" presetClass="entr" presetSubtype="2" fill="hold" nodeType="afterEffect">
                                  <p:stCondLst>
                                    <p:cond delay="250"/>
                                  </p:stCondLst>
                                  <p:childTnLst>
                                    <p:set>
                                      <p:cBhvr>
                                        <p:cTn id="37" dur="1" fill="hold">
                                          <p:stCondLst>
                                            <p:cond delay="0"/>
                                          </p:stCondLst>
                                        </p:cTn>
                                        <p:tgtEl>
                                          <p:spTgt spid="373"/>
                                        </p:tgtEl>
                                        <p:attrNameLst>
                                          <p:attrName>style.visibility</p:attrName>
                                        </p:attrNameLst>
                                      </p:cBhvr>
                                      <p:to>
                                        <p:strVal val="visible"/>
                                      </p:to>
                                    </p:set>
                                    <p:animEffect transition="in" filter="wipe(right)">
                                      <p:cBhvr>
                                        <p:cTn id="38" dur="1000"/>
                                        <p:tgtEl>
                                          <p:spTgt spid="373"/>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366"/>
                                        </p:tgtEl>
                                        <p:attrNameLst>
                                          <p:attrName>style.visibility</p:attrName>
                                        </p:attrNameLst>
                                      </p:cBhvr>
                                      <p:to>
                                        <p:strVal val="visible"/>
                                      </p:to>
                                    </p:set>
                                    <p:animEffect transition="in" filter="fade">
                                      <p:cBhvr>
                                        <p:cTn id="41" dur="750"/>
                                        <p:tgtEl>
                                          <p:spTgt spid="366"/>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367">
                                            <p:txEl>
                                              <p:pRg st="0" end="0"/>
                                            </p:txEl>
                                          </p:spTgt>
                                        </p:tgtEl>
                                        <p:attrNameLst>
                                          <p:attrName>style.visibility</p:attrName>
                                        </p:attrNameLst>
                                      </p:cBhvr>
                                      <p:to>
                                        <p:strVal val="visible"/>
                                      </p:to>
                                    </p:set>
                                    <p:animEffect transition="in" filter="fade">
                                      <p:cBhvr>
                                        <p:cTn id="44" dur="750"/>
                                        <p:tgtEl>
                                          <p:spTgt spid="367">
                                            <p:txEl>
                                              <p:pRg st="0" end="0"/>
                                            </p:txEl>
                                          </p:spTgt>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368"/>
                                        </p:tgtEl>
                                        <p:attrNameLst>
                                          <p:attrName>style.visibility</p:attrName>
                                        </p:attrNameLst>
                                      </p:cBhvr>
                                      <p:to>
                                        <p:strVal val="visible"/>
                                      </p:to>
                                    </p:set>
                                    <p:animEffect transition="in" filter="fade">
                                      <p:cBhvr>
                                        <p:cTn id="47" dur="750"/>
                                        <p:tgtEl>
                                          <p:spTgt spid="368"/>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369">
                                            <p:txEl>
                                              <p:pRg st="0" end="0"/>
                                            </p:txEl>
                                          </p:spTgt>
                                        </p:tgtEl>
                                        <p:attrNameLst>
                                          <p:attrName>style.visibility</p:attrName>
                                        </p:attrNameLst>
                                      </p:cBhvr>
                                      <p:to>
                                        <p:strVal val="visible"/>
                                      </p:to>
                                    </p:set>
                                    <p:animEffect transition="in" filter="fade">
                                      <p:cBhvr>
                                        <p:cTn id="50" dur="750"/>
                                        <p:tgtEl>
                                          <p:spTgt spid="369">
                                            <p:txEl>
                                              <p:pRg st="0" end="0"/>
                                            </p:txEl>
                                          </p:spTgt>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70"/>
                                        </p:tgtEl>
                                        <p:attrNameLst>
                                          <p:attrName>style.visibility</p:attrName>
                                        </p:attrNameLst>
                                      </p:cBhvr>
                                      <p:to>
                                        <p:strVal val="visible"/>
                                      </p:to>
                                    </p:set>
                                    <p:animEffect transition="in" filter="fade">
                                      <p:cBhvr>
                                        <p:cTn id="53" dur="750"/>
                                        <p:tgtEl>
                                          <p:spTgt spid="370"/>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371">
                                            <p:txEl>
                                              <p:pRg st="0" end="0"/>
                                            </p:txEl>
                                          </p:spTgt>
                                        </p:tgtEl>
                                        <p:attrNameLst>
                                          <p:attrName>style.visibility</p:attrName>
                                        </p:attrNameLst>
                                      </p:cBhvr>
                                      <p:to>
                                        <p:strVal val="visible"/>
                                      </p:to>
                                    </p:set>
                                    <p:animEffect transition="in" filter="fade">
                                      <p:cBhvr>
                                        <p:cTn id="56" dur="750"/>
                                        <p:tgtEl>
                                          <p:spTgt spid="371">
                                            <p:txEl>
                                              <p:pRg st="0" end="0"/>
                                            </p:txEl>
                                          </p:spTgt>
                                        </p:tgtEl>
                                      </p:cBhvr>
                                    </p:animEffect>
                                  </p:childTnLst>
                                </p:cTn>
                              </p:par>
                              <p:par>
                                <p:cTn id="57" presetID="10" presetClass="entr" presetSubtype="0" fill="hold" nodeType="withEffect">
                                  <p:stCondLst>
                                    <p:cond delay="500"/>
                                  </p:stCondLst>
                                  <p:childTnLst>
                                    <p:set>
                                      <p:cBhvr>
                                        <p:cTn id="58" dur="1" fill="hold">
                                          <p:stCondLst>
                                            <p:cond delay="0"/>
                                          </p:stCondLst>
                                        </p:cTn>
                                        <p:tgtEl>
                                          <p:spTgt spid="395"/>
                                        </p:tgtEl>
                                        <p:attrNameLst>
                                          <p:attrName>style.visibility</p:attrName>
                                        </p:attrNameLst>
                                      </p:cBhvr>
                                      <p:to>
                                        <p:strVal val="visible"/>
                                      </p:to>
                                    </p:set>
                                    <p:animEffect transition="in" filter="fade">
                                      <p:cBhvr>
                                        <p:cTn id="59" dur="750"/>
                                        <p:tgtEl>
                                          <p:spTgt spid="395"/>
                                        </p:tgtEl>
                                      </p:cBhvr>
                                    </p:animEffect>
                                  </p:childTnLst>
                                </p:cTn>
                              </p:par>
                              <p:par>
                                <p:cTn id="60" presetID="10" presetClass="entr" presetSubtype="0" fill="hold" nodeType="withEffect">
                                  <p:stCondLst>
                                    <p:cond delay="500"/>
                                  </p:stCondLst>
                                  <p:childTnLst>
                                    <p:set>
                                      <p:cBhvr>
                                        <p:cTn id="61" dur="1" fill="hold">
                                          <p:stCondLst>
                                            <p:cond delay="0"/>
                                          </p:stCondLst>
                                        </p:cTn>
                                        <p:tgtEl>
                                          <p:spTgt spid="400"/>
                                        </p:tgtEl>
                                        <p:attrNameLst>
                                          <p:attrName>style.visibility</p:attrName>
                                        </p:attrNameLst>
                                      </p:cBhvr>
                                      <p:to>
                                        <p:strVal val="visible"/>
                                      </p:to>
                                    </p:set>
                                    <p:animEffect transition="in" filter="fade">
                                      <p:cBhvr>
                                        <p:cTn id="62" dur="750"/>
                                        <p:tgtEl>
                                          <p:spTgt spid="400"/>
                                        </p:tgtEl>
                                      </p:cBhvr>
                                    </p:animEffect>
                                  </p:childTnLst>
                                </p:cTn>
                              </p:par>
                              <p:par>
                                <p:cTn id="63" presetID="10" presetClass="entr" presetSubtype="0" fill="hold" nodeType="withEffect">
                                  <p:stCondLst>
                                    <p:cond delay="500"/>
                                  </p:stCondLst>
                                  <p:childTnLst>
                                    <p:set>
                                      <p:cBhvr>
                                        <p:cTn id="64" dur="1" fill="hold">
                                          <p:stCondLst>
                                            <p:cond delay="0"/>
                                          </p:stCondLst>
                                        </p:cTn>
                                        <p:tgtEl>
                                          <p:spTgt spid="403"/>
                                        </p:tgtEl>
                                        <p:attrNameLst>
                                          <p:attrName>style.visibility</p:attrName>
                                        </p:attrNameLst>
                                      </p:cBhvr>
                                      <p:to>
                                        <p:strVal val="visible"/>
                                      </p:to>
                                    </p:set>
                                    <p:animEffect transition="in" filter="fade">
                                      <p:cBhvr>
                                        <p:cTn id="65" dur="75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p:bldP spid="361" grpId="0" build="p"/>
      <p:bldP spid="362" grpId="0"/>
      <p:bldP spid="363" grpId="0" build="p"/>
      <p:bldP spid="364" grpId="0"/>
      <p:bldP spid="365" grpId="0" build="p"/>
      <p:bldP spid="366" grpId="0"/>
      <p:bldP spid="367" grpId="0" build="p"/>
      <p:bldP spid="368" grpId="0"/>
      <p:bldP spid="369" grpId="0" build="p"/>
      <p:bldP spid="370" grpId="0"/>
      <p:bldP spid="37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1334814" y="2635675"/>
            <a:ext cx="6608665"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iCiel Gotham Ultra" pitchFamily="50" charset="0"/>
                <a:cs typeface="iCiel Gotham Ultra" pitchFamily="50" charset="0"/>
              </a:rPr>
              <a:t>TRIỂN KHAI THỰC HIỆN</a:t>
            </a:r>
            <a:endParaRPr dirty="0">
              <a:latin typeface="iCiel Gotham Ultra" pitchFamily="50" charset="0"/>
              <a:cs typeface="iCiel Gotham Ultra" pitchFamily="50" charset="0"/>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fade">
                                      <p:cBhvr>
                                        <p:cTn id="14"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40"/>
          <p:cNvSpPr txBox="1">
            <a:spLocks noGrp="1"/>
          </p:cNvSpPr>
          <p:nvPr>
            <p:ph type="subTitle" idx="1"/>
          </p:nvPr>
        </p:nvSpPr>
        <p:spPr>
          <a:xfrm>
            <a:off x="522558" y="2347232"/>
            <a:ext cx="3182102" cy="1460412"/>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vi-VN" sz="1300" dirty="0">
                <a:solidFill>
                  <a:srgbClr val="434343"/>
                </a:solidFill>
                <a:effectLst/>
                <a:latin typeface="Lato"/>
                <a:ea typeface="Times New Roman" panose="02020603050405020304" pitchFamily="18" charset="0"/>
              </a:rPr>
              <a:t>Việc tìm hiểu về các code đã có sẵn sẽ tận dụng được những nền móng đã có của đề tài, từ đó thực hành phát triển nên hệ thống hoàn thiện hơn, giúp tiết kiệm thời gian nghiên cứu. </a:t>
            </a:r>
            <a:endParaRPr sz="1300" dirty="0">
              <a:solidFill>
                <a:srgbClr val="434343"/>
              </a:solidFill>
              <a:latin typeface="Lato"/>
            </a:endParaRPr>
          </a:p>
        </p:txBody>
      </p:sp>
      <p:sp>
        <p:nvSpPr>
          <p:cNvPr id="250" name="Google Shape;250;p40"/>
          <p:cNvSpPr txBox="1">
            <a:spLocks noGrp="1"/>
          </p:cNvSpPr>
          <p:nvPr>
            <p:ph type="ctrTitle"/>
          </p:nvPr>
        </p:nvSpPr>
        <p:spPr>
          <a:xfrm>
            <a:off x="1394666" y="403684"/>
            <a:ext cx="6354667" cy="414902"/>
          </a:xfrm>
          <a:prstGeom prst="rect">
            <a:avLst/>
          </a:prstGeom>
        </p:spPr>
        <p:txBody>
          <a:bodyPr spcFirstLastPara="1" wrap="square" lIns="91425" tIns="91425" rIns="91425" bIns="91425" anchor="b" anchorCtr="0">
            <a:noAutofit/>
          </a:bodyPr>
          <a:lstStyle/>
          <a:p>
            <a:pPr marL="0" lvl="0" indent="0" algn="r" rtl="0">
              <a:lnSpc>
                <a:spcPct val="120000"/>
              </a:lnSpc>
              <a:spcBef>
                <a:spcPts val="0"/>
              </a:spcBef>
              <a:spcAft>
                <a:spcPts val="0"/>
              </a:spcAft>
              <a:buNone/>
            </a:pPr>
            <a:r>
              <a:rPr lang="vi-VN" sz="2600" dirty="0">
                <a:latin typeface="iCiel Gotham Ultra" pitchFamily="50" charset="0"/>
                <a:cs typeface="iCiel Gotham Ultra" pitchFamily="50" charset="0"/>
              </a:rPr>
              <a:t>NGHIÊN CỨU CÁC CODE CÓ SẴN</a:t>
            </a:r>
          </a:p>
        </p:txBody>
      </p:sp>
      <p:cxnSp>
        <p:nvCxnSpPr>
          <p:cNvPr id="251" name="Google Shape;251;p40"/>
          <p:cNvCxnSpPr/>
          <p:nvPr/>
        </p:nvCxnSpPr>
        <p:spPr>
          <a:xfrm>
            <a:off x="3287747" y="2052002"/>
            <a:ext cx="1368000" cy="0"/>
          </a:xfrm>
          <a:prstGeom prst="straightConnector1">
            <a:avLst/>
          </a:prstGeom>
          <a:noFill/>
          <a:ln w="9525" cap="flat" cmpd="sng">
            <a:solidFill>
              <a:srgbClr val="434343"/>
            </a:solidFill>
            <a:prstDash val="solid"/>
            <a:round/>
            <a:headEnd type="none" w="med" len="med"/>
            <a:tailEnd type="none" w="med" len="med"/>
          </a:ln>
        </p:spPr>
      </p:cxnSp>
      <p:pic>
        <p:nvPicPr>
          <p:cNvPr id="1026" name="Picture 2" descr="Mì AI - Học AI theo cách mì ăn liền!">
            <a:extLst>
              <a:ext uri="{FF2B5EF4-FFF2-40B4-BE49-F238E27FC236}">
                <a16:creationId xmlns:a16="http://schemas.microsoft.com/office/drawing/2014/main" id="{9FD7AE06-399C-4AF5-8309-22B04F647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279" y="2603649"/>
            <a:ext cx="428112" cy="428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2 điều cực &amp;quot;cool&amp;quot; mà bạn có thể làm với Github | TopDev">
            <a:extLst>
              <a:ext uri="{FF2B5EF4-FFF2-40B4-BE49-F238E27FC236}">
                <a16:creationId xmlns:a16="http://schemas.microsoft.com/office/drawing/2014/main" id="{AD4EA39E-5B2A-48EB-8043-69924D16D2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884" t="2408" r="25002" b="1910"/>
          <a:stretch/>
        </p:blipFill>
        <p:spPr bwMode="auto">
          <a:xfrm>
            <a:off x="7345279" y="1813541"/>
            <a:ext cx="427121" cy="428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ợ giúp YouTube - YouTube">
            <a:extLst>
              <a:ext uri="{FF2B5EF4-FFF2-40B4-BE49-F238E27FC236}">
                <a16:creationId xmlns:a16="http://schemas.microsoft.com/office/drawing/2014/main" id="{FF0BF6AF-ACD9-4CE5-A7AD-FDB6AE81A2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46" t="19647" r="11715" b="19553"/>
          <a:stretch/>
        </p:blipFill>
        <p:spPr bwMode="auto">
          <a:xfrm>
            <a:off x="7345279" y="3397924"/>
            <a:ext cx="427809" cy="3610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B8DD61-07C0-4B6A-B03D-57BB1F6B9A73}"/>
              </a:ext>
            </a:extLst>
          </p:cNvPr>
          <p:cNvSpPr txBox="1"/>
          <p:nvPr/>
        </p:nvSpPr>
        <p:spPr>
          <a:xfrm>
            <a:off x="7857093" y="1873708"/>
            <a:ext cx="678391" cy="293350"/>
          </a:xfrm>
          <a:prstGeom prst="rect">
            <a:avLst/>
          </a:prstGeom>
          <a:noFill/>
        </p:spPr>
        <p:txBody>
          <a:bodyPr wrap="none" rtlCol="0">
            <a:spAutoFit/>
          </a:bodyPr>
          <a:lstStyle/>
          <a:p>
            <a:pPr>
              <a:lnSpc>
                <a:spcPct val="120000"/>
              </a:lnSpc>
            </a:pPr>
            <a:r>
              <a:rPr lang="en-US" sz="1200" b="1" dirty="0" err="1">
                <a:solidFill>
                  <a:srgbClr val="434343"/>
                </a:solidFill>
                <a:latin typeface="Lato"/>
              </a:rPr>
              <a:t>Github</a:t>
            </a:r>
            <a:endParaRPr lang="en-US" sz="1200" b="1" dirty="0">
              <a:solidFill>
                <a:srgbClr val="434343"/>
              </a:solidFill>
              <a:latin typeface="Lato"/>
            </a:endParaRPr>
          </a:p>
        </p:txBody>
      </p:sp>
      <p:sp>
        <p:nvSpPr>
          <p:cNvPr id="5" name="TextBox 4">
            <a:extLst>
              <a:ext uri="{FF2B5EF4-FFF2-40B4-BE49-F238E27FC236}">
                <a16:creationId xmlns:a16="http://schemas.microsoft.com/office/drawing/2014/main" id="{2D9D9703-12DD-4569-8AA4-290B9F3C3E1D}"/>
              </a:ext>
            </a:extLst>
          </p:cNvPr>
          <p:cNvSpPr txBox="1"/>
          <p:nvPr/>
        </p:nvSpPr>
        <p:spPr>
          <a:xfrm>
            <a:off x="7911595" y="2663816"/>
            <a:ext cx="574196" cy="293350"/>
          </a:xfrm>
          <a:prstGeom prst="rect">
            <a:avLst/>
          </a:prstGeom>
          <a:noFill/>
        </p:spPr>
        <p:txBody>
          <a:bodyPr wrap="none" rtlCol="0">
            <a:spAutoFit/>
          </a:bodyPr>
          <a:lstStyle/>
          <a:p>
            <a:pPr>
              <a:lnSpc>
                <a:spcPct val="120000"/>
              </a:lnSpc>
            </a:pPr>
            <a:r>
              <a:rPr lang="en-US" sz="1200" b="1" dirty="0" err="1">
                <a:solidFill>
                  <a:srgbClr val="434343"/>
                </a:solidFill>
                <a:latin typeface="Lato"/>
              </a:rPr>
              <a:t>Mì</a:t>
            </a:r>
            <a:r>
              <a:rPr lang="en-US" sz="1200" b="1" dirty="0">
                <a:solidFill>
                  <a:srgbClr val="434343"/>
                </a:solidFill>
                <a:latin typeface="Lato"/>
              </a:rPr>
              <a:t> AI</a:t>
            </a:r>
          </a:p>
        </p:txBody>
      </p:sp>
      <p:sp>
        <p:nvSpPr>
          <p:cNvPr id="14" name="TextBox 13">
            <a:extLst>
              <a:ext uri="{FF2B5EF4-FFF2-40B4-BE49-F238E27FC236}">
                <a16:creationId xmlns:a16="http://schemas.microsoft.com/office/drawing/2014/main" id="{DA07988B-0CBB-491A-8181-41284E1DFEBF}"/>
              </a:ext>
            </a:extLst>
          </p:cNvPr>
          <p:cNvSpPr txBox="1"/>
          <p:nvPr/>
        </p:nvSpPr>
        <p:spPr>
          <a:xfrm>
            <a:off x="7911595" y="3424549"/>
            <a:ext cx="797013" cy="293350"/>
          </a:xfrm>
          <a:prstGeom prst="rect">
            <a:avLst/>
          </a:prstGeom>
          <a:noFill/>
        </p:spPr>
        <p:txBody>
          <a:bodyPr wrap="none" rtlCol="0">
            <a:spAutoFit/>
          </a:bodyPr>
          <a:lstStyle/>
          <a:p>
            <a:pPr>
              <a:lnSpc>
                <a:spcPct val="120000"/>
              </a:lnSpc>
            </a:pPr>
            <a:r>
              <a:rPr lang="en-US" sz="1200" b="1" dirty="0" err="1">
                <a:solidFill>
                  <a:srgbClr val="434343"/>
                </a:solidFill>
                <a:latin typeface="Lato"/>
              </a:rPr>
              <a:t>Youtube</a:t>
            </a:r>
            <a:endParaRPr lang="en-US" sz="1200" b="1" dirty="0">
              <a:solidFill>
                <a:srgbClr val="434343"/>
              </a:solidFill>
              <a:latin typeface="Lato"/>
            </a:endParaRPr>
          </a:p>
        </p:txBody>
      </p:sp>
      <p:pic>
        <p:nvPicPr>
          <p:cNvPr id="12" name="Picture 18" descr="Ảnh có chứa văn bản&#10;&#10;Mô tả được tạo tự động">
            <a:extLst>
              <a:ext uri="{FF2B5EF4-FFF2-40B4-BE49-F238E27FC236}">
                <a16:creationId xmlns:a16="http://schemas.microsoft.com/office/drawing/2014/main" id="{662B05D8-6247-49A9-B47F-C4CA49FDFDE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737847" y="1209118"/>
            <a:ext cx="3541058" cy="29704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472AD5E519F542A346E8BEE0635433" ma:contentTypeVersion="2" ma:contentTypeDescription="Create a new document." ma:contentTypeScope="" ma:versionID="881f2ac9305a4cd72963f1a6616a2d4f">
  <xsd:schema xmlns:xsd="http://www.w3.org/2001/XMLSchema" xmlns:xs="http://www.w3.org/2001/XMLSchema" xmlns:p="http://schemas.microsoft.com/office/2006/metadata/properties" xmlns:ns3="49f77af2-c851-4f5f-bc8b-b95b58b18048" targetNamespace="http://schemas.microsoft.com/office/2006/metadata/properties" ma:root="true" ma:fieldsID="bc49f16be08c4507fb590b6a43b6974e" ns3:_="">
    <xsd:import namespace="49f77af2-c851-4f5f-bc8b-b95b58b18048"/>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f77af2-c851-4f5f-bc8b-b95b58b180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117391-44A0-4784-B6F9-4283E777B832}">
  <ds:schemaRefs>
    <ds:schemaRef ds:uri="http://schemas.microsoft.com/sharepoint/v3/contenttype/forms"/>
  </ds:schemaRefs>
</ds:datastoreItem>
</file>

<file path=customXml/itemProps2.xml><?xml version="1.0" encoding="utf-8"?>
<ds:datastoreItem xmlns:ds="http://schemas.openxmlformats.org/officeDocument/2006/customXml" ds:itemID="{4B6DB5B4-3CB7-448D-A269-195BD354FE69}">
  <ds:schemaRefs>
    <ds:schemaRef ds:uri="http://www.w3.org/XML/1998/namespace"/>
    <ds:schemaRef ds:uri="http://schemas.microsoft.com/office/2006/documentManagement/types"/>
    <ds:schemaRef ds:uri="http://purl.org/dc/elements/1.1/"/>
    <ds:schemaRef ds:uri="http://schemas.microsoft.com/office/2006/metadata/properties"/>
    <ds:schemaRef ds:uri="http://purl.org/dc/dcmitype/"/>
    <ds:schemaRef ds:uri="http://schemas.microsoft.com/office/infopath/2007/PartnerControls"/>
    <ds:schemaRef ds:uri="http://schemas.openxmlformats.org/package/2006/metadata/core-properties"/>
    <ds:schemaRef ds:uri="49f77af2-c851-4f5f-bc8b-b95b58b18048"/>
    <ds:schemaRef ds:uri="http://purl.org/dc/terms/"/>
  </ds:schemaRefs>
</ds:datastoreItem>
</file>

<file path=customXml/itemProps3.xml><?xml version="1.0" encoding="utf-8"?>
<ds:datastoreItem xmlns:ds="http://schemas.openxmlformats.org/officeDocument/2006/customXml" ds:itemID="{305C72BB-E333-4EC0-8882-4B25DDE650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f77af2-c851-4f5f-bc8b-b95b58b180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303</TotalTime>
  <Words>1365</Words>
  <Application>Microsoft Office PowerPoint</Application>
  <PresentationFormat>Trình chiếu Trên màn hình (16:9)</PresentationFormat>
  <Paragraphs>110</Paragraphs>
  <Slides>21</Slides>
  <Notes>21</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21</vt:i4>
      </vt:variant>
    </vt:vector>
  </HeadingPairs>
  <TitlesOfParts>
    <vt:vector size="31" baseType="lpstr">
      <vt:lpstr>icel gotham</vt:lpstr>
      <vt:lpstr>iCiel Gotham Ultra</vt:lpstr>
      <vt:lpstr>Fira Sans Extra Condensed Medium</vt:lpstr>
      <vt:lpstr>Lato Light</vt:lpstr>
      <vt:lpstr>iCiel Gotham Medium</vt:lpstr>
      <vt:lpstr>Lato</vt:lpstr>
      <vt:lpstr>Exo 2</vt:lpstr>
      <vt:lpstr>Roboto Condensed Light</vt:lpstr>
      <vt:lpstr>Arial</vt:lpstr>
      <vt:lpstr>Tech Newsletter XL by Slidesgo</vt:lpstr>
      <vt:lpstr>Bản trình bày PowerPoint</vt:lpstr>
      <vt:lpstr>MỤC LỤC</vt:lpstr>
      <vt:lpstr>01</vt:lpstr>
      <vt:lpstr>Bản trình bày PowerPoint</vt:lpstr>
      <vt:lpstr>NHẬN DẠNG ĐỐI TƯỢNG DỰA TRÊN BERT</vt:lpstr>
      <vt:lpstr>Bản trình bày PowerPoint</vt:lpstr>
      <vt:lpstr>GIẢI PHÁP XÂY DỰNG</vt:lpstr>
      <vt:lpstr>TRIỂN KHAI THỰC HIỆN</vt:lpstr>
      <vt:lpstr>NGHIÊN CỨU CÁC CODE CÓ SẴN</vt:lpstr>
      <vt:lpstr>CÁC CÀI ĐẶT CẦN THIẾT</vt:lpstr>
      <vt:lpstr>CÀI ĐẶT CÁC THƯ VIỆN LIÊN QUAN</vt:lpstr>
      <vt:lpstr>XỬ LÝ TÁCH TỪ NGÔN NGỮ TIẾNG VIỆT</vt:lpstr>
      <vt:lpstr>GÁN NHÃN CÁC THỰC THỂ  (PART-OF-SPEECH TAGGING)</vt:lpstr>
      <vt:lpstr>KẾT QUẢ</vt:lpstr>
      <vt:lpstr>Bản trình bày PowerPoint</vt:lpstr>
      <vt:lpstr>KẾT QUẢ TRAIN MODEL</vt:lpstr>
      <vt:lpstr>THỰC HIỆN NHẬN DIỆN THỰC THỂ</vt:lpstr>
      <vt:lpstr>KẾT QUẢ &amp;  HƯỚNG PHÁT TRIỂN</vt:lpstr>
      <vt:lpstr>KẾT LUẬN</vt:lpstr>
      <vt:lpstr>HƯỚNG PHÁT TRIỂN</vt:lpstr>
      <vt:lpstr>CẢM ƠN THẦY VÀ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Châu Lưu</dc:creator>
  <cp:lastModifiedBy>thai duc tan</cp:lastModifiedBy>
  <cp:revision>5</cp:revision>
  <dcterms:modified xsi:type="dcterms:W3CDTF">2021-07-19T00:56:06Z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0x01010039472AD5E519F542A346E8BEE0635433</vt:lpwstr>
  </property>
</Properties>
</file>